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Lst>
  <p:sldSz cy="6858000" cx="9144000"/>
  <p:notesSz cx="6858000" cy="9144000"/>
  <p:embeddedFontLst>
    <p:embeddedFont>
      <p:font typeface="Roboto"/>
      <p:regular r:id="rId33"/>
      <p:bold r:id="rId34"/>
      <p:italic r:id="rId35"/>
      <p:boldItalic r:id="rId36"/>
    </p:embeddedFont>
    <p:embeddedFont>
      <p:font typeface="Spectral"/>
      <p:regular r:id="rId37"/>
      <p:bold r:id="rId38"/>
      <p:italic r:id="rId39"/>
      <p:boldItalic r:id="rId4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Spectral-boldItalic.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font" Target="fonts/Roboto-regular.fntdata"/><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font" Target="fonts/Roboto-italic.fntdata"/><Relationship Id="rId12" Type="http://schemas.openxmlformats.org/officeDocument/2006/relationships/slide" Target="slides/slide7.xml"/><Relationship Id="rId34" Type="http://schemas.openxmlformats.org/officeDocument/2006/relationships/font" Target="fonts/Roboto-bold.fntdata"/><Relationship Id="rId15" Type="http://schemas.openxmlformats.org/officeDocument/2006/relationships/slide" Target="slides/slide10.xml"/><Relationship Id="rId37" Type="http://schemas.openxmlformats.org/officeDocument/2006/relationships/font" Target="fonts/Spectral-regular.fntdata"/><Relationship Id="rId14" Type="http://schemas.openxmlformats.org/officeDocument/2006/relationships/slide" Target="slides/slide9.xml"/><Relationship Id="rId36" Type="http://schemas.openxmlformats.org/officeDocument/2006/relationships/font" Target="fonts/Roboto-boldItalic.fntdata"/><Relationship Id="rId17" Type="http://schemas.openxmlformats.org/officeDocument/2006/relationships/slide" Target="slides/slide12.xml"/><Relationship Id="rId39" Type="http://schemas.openxmlformats.org/officeDocument/2006/relationships/font" Target="fonts/Spectral-italic.fntdata"/><Relationship Id="rId16" Type="http://schemas.openxmlformats.org/officeDocument/2006/relationships/slide" Target="slides/slide11.xml"/><Relationship Id="rId38" Type="http://schemas.openxmlformats.org/officeDocument/2006/relationships/font" Target="fonts/Spectral-bold.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272f253679f_0_43: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272f253679f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272f253679f_0_46: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272f253679f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272f253679f_0_4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272f253679f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272f253679f_0_5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272f253679f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272f253679f_0_88: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272f253679f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272f253679f_0_9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272f253679f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272f253679f_0_9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272f253679f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272f253679f_0_97: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272f253679f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272f253679f_0_10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272f253679f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2e309354865_0_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2e30935486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g272d0004fbb_0_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g272d0004fbb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2e309354865_0_3: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2e309354865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2e309354865_0_6: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2e309354865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2e309354865_0_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2e309354865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2e309354865_0_1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2e309354865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2e309354865_0_1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2e309354865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2e309354865_0_18: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2e309354865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2e309354865_0_86: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2e309354865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2e309354865_0_8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2e309354865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272d0004fbb_0_1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272d0004fbb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272d0004fbb_0_1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272d0004fbb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272d0004fbb_0_7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272d0004fbb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272d0004fbb_0_7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272d0004fbb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272f253679f_0_16: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272f253679f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272d0004fbb_0_78: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272d0004fbb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272d0004fbb_0_8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272d0004fbb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992767"/>
            <a:ext cx="8520600" cy="27369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3778833"/>
            <a:ext cx="8520600" cy="10569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6217622"/>
            <a:ext cx="548700" cy="5247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474833"/>
            <a:ext cx="8520600" cy="26181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4202967"/>
            <a:ext cx="8520600" cy="17343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6217622"/>
            <a:ext cx="548700" cy="5247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6217622"/>
            <a:ext cx="548700" cy="5247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867800"/>
            <a:ext cx="8520600" cy="11223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6217622"/>
            <a:ext cx="548700" cy="5247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593367"/>
            <a:ext cx="8520600" cy="7635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536633"/>
            <a:ext cx="8520600" cy="45552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6217622"/>
            <a:ext cx="548700" cy="5247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593367"/>
            <a:ext cx="8520600" cy="7635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536633"/>
            <a:ext cx="3999900" cy="45552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536633"/>
            <a:ext cx="3999900" cy="45552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6217622"/>
            <a:ext cx="548700" cy="5247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593367"/>
            <a:ext cx="8520600" cy="7635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6217622"/>
            <a:ext cx="548700" cy="5247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740800"/>
            <a:ext cx="2808000" cy="1007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852800"/>
            <a:ext cx="2808000" cy="42393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6217622"/>
            <a:ext cx="548700" cy="5247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600200"/>
            <a:ext cx="6367800" cy="54543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6217622"/>
            <a:ext cx="548700" cy="5247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67"/>
            <a:ext cx="4572000" cy="68580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644233"/>
            <a:ext cx="4045200" cy="19764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3737433"/>
            <a:ext cx="4045200" cy="16467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965433"/>
            <a:ext cx="3837000" cy="49269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6217622"/>
            <a:ext cx="548700" cy="5247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5640767"/>
            <a:ext cx="5998800" cy="8067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6217622"/>
            <a:ext cx="548700" cy="5247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593367"/>
            <a:ext cx="8520600" cy="7635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536633"/>
            <a:ext cx="8520600" cy="45552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6217622"/>
            <a:ext cx="548700" cy="5247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xml"/><Relationship Id="rId3" Type="http://schemas.openxmlformats.org/officeDocument/2006/relationships/image" Target="../media/image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27.png"/><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32.png"/><Relationship Id="rId4" Type="http://schemas.openxmlformats.org/officeDocument/2006/relationships/image" Target="../media/image2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28.png"/><Relationship Id="rId4" Type="http://schemas.openxmlformats.org/officeDocument/2006/relationships/image" Target="../media/image5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30.png"/><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image" Target="../media/image34.png"/><Relationship Id="rId4" Type="http://schemas.openxmlformats.org/officeDocument/2006/relationships/image" Target="../media/image3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image" Target="../media/image38.png"/><Relationship Id="rId4" Type="http://schemas.openxmlformats.org/officeDocument/2006/relationships/image" Target="../media/image3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image" Target="../media/image37.png"/><Relationship Id="rId4" Type="http://schemas.openxmlformats.org/officeDocument/2006/relationships/image" Target="../media/image3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 Id="rId3" Type="http://schemas.openxmlformats.org/officeDocument/2006/relationships/image" Target="../media/image42.png"/><Relationship Id="rId4" Type="http://schemas.openxmlformats.org/officeDocument/2006/relationships/image" Target="../media/image39.png"/><Relationship Id="rId5" Type="http://schemas.openxmlformats.org/officeDocument/2006/relationships/image" Target="../media/image5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 Id="rId3" Type="http://schemas.openxmlformats.org/officeDocument/2006/relationships/image" Target="../media/image40.png"/><Relationship Id="rId4" Type="http://schemas.openxmlformats.org/officeDocument/2006/relationships/image" Target="../media/image4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 Id="rId3" Type="http://schemas.openxmlformats.org/officeDocument/2006/relationships/image" Target="../media/image41.png"/><Relationship Id="rId4" Type="http://schemas.openxmlformats.org/officeDocument/2006/relationships/image" Target="../media/image4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image" Target="../media/image1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 Id="rId3" Type="http://schemas.openxmlformats.org/officeDocument/2006/relationships/image" Target="../media/image43.png"/><Relationship Id="rId4" Type="http://schemas.openxmlformats.org/officeDocument/2006/relationships/image" Target="../media/image5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 Id="rId3" Type="http://schemas.openxmlformats.org/officeDocument/2006/relationships/image" Target="../media/image49.png"/><Relationship Id="rId4" Type="http://schemas.openxmlformats.org/officeDocument/2006/relationships/image" Target="../media/image4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 Id="rId3" Type="http://schemas.openxmlformats.org/officeDocument/2006/relationships/image" Target="../media/image46.png"/><Relationship Id="rId4" Type="http://schemas.openxmlformats.org/officeDocument/2006/relationships/image" Target="../media/image4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 Id="rId3" Type="http://schemas.openxmlformats.org/officeDocument/2006/relationships/image" Target="../media/image58.png"/><Relationship Id="rId4" Type="http://schemas.openxmlformats.org/officeDocument/2006/relationships/image" Target="../media/image5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xml"/><Relationship Id="rId3" Type="http://schemas.openxmlformats.org/officeDocument/2006/relationships/image" Target="../media/image5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xml"/><Relationship Id="rId3" Type="http://schemas.openxmlformats.org/officeDocument/2006/relationships/image" Target="../media/image51.png"/><Relationship Id="rId4" Type="http://schemas.openxmlformats.org/officeDocument/2006/relationships/image" Target="../media/image5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7.xml"/><Relationship Id="rId3" Type="http://schemas.openxmlformats.org/officeDocument/2006/relationships/image" Target="../media/image52.png"/></Relationships>
</file>

<file path=ppt/slides/_rels/slide3.xml.rels><?xml version="1.0" encoding="UTF-8" standalone="yes"?><Relationships xmlns="http://schemas.openxmlformats.org/package/2006/relationships"><Relationship Id="rId11" Type="http://schemas.openxmlformats.org/officeDocument/2006/relationships/image" Target="../media/image8.png"/><Relationship Id="rId10" Type="http://schemas.openxmlformats.org/officeDocument/2006/relationships/image" Target="../media/image2.png"/><Relationship Id="rId13" Type="http://schemas.openxmlformats.org/officeDocument/2006/relationships/image" Target="../media/image17.png"/><Relationship Id="rId12" Type="http://schemas.openxmlformats.org/officeDocument/2006/relationships/hyperlink" Target="https://www.kaggle.com/patrickb1912/ipl-complete-dataset-20082020" TargetMode="External"/><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image" Target="../media/image12.png"/><Relationship Id="rId4" Type="http://schemas.openxmlformats.org/officeDocument/2006/relationships/image" Target="../media/image19.png"/><Relationship Id="rId9" Type="http://schemas.openxmlformats.org/officeDocument/2006/relationships/image" Target="../media/image4.png"/><Relationship Id="rId15" Type="http://schemas.openxmlformats.org/officeDocument/2006/relationships/image" Target="../media/image5.png"/><Relationship Id="rId14" Type="http://schemas.openxmlformats.org/officeDocument/2006/relationships/image" Target="../media/image15.png"/><Relationship Id="rId5" Type="http://schemas.openxmlformats.org/officeDocument/2006/relationships/image" Target="../media/image11.png"/><Relationship Id="rId6" Type="http://schemas.openxmlformats.org/officeDocument/2006/relationships/image" Target="../media/image26.png"/><Relationship Id="rId7" Type="http://schemas.openxmlformats.org/officeDocument/2006/relationships/image" Target="../media/image20.png"/><Relationship Id="rId8"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image" Target="../media/image1.png"/><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53.png"/><Relationship Id="rId4" Type="http://schemas.openxmlformats.org/officeDocument/2006/relationships/image" Target="../media/image3.png"/><Relationship Id="rId5" Type="http://schemas.openxmlformats.org/officeDocument/2006/relationships/image" Target="../media/image7.png"/><Relationship Id="rId6"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18.png"/><Relationship Id="rId4" Type="http://schemas.openxmlformats.org/officeDocument/2006/relationships/image" Target="../media/image2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33.png"/><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16.png"/><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53" name="Shape 53"/>
        <p:cNvGrpSpPr/>
        <p:nvPr/>
      </p:nvGrpSpPr>
      <p:grpSpPr>
        <a:xfrm>
          <a:off x="0" y="0"/>
          <a:ext cx="0" cy="0"/>
          <a:chOff x="0" y="0"/>
          <a:chExt cx="0" cy="0"/>
        </a:xfrm>
      </p:grpSpPr>
      <p:pic>
        <p:nvPicPr>
          <p:cNvPr id="54" name="Google Shape;54;p13"/>
          <p:cNvPicPr preferRelativeResize="0"/>
          <p:nvPr/>
        </p:nvPicPr>
        <p:blipFill>
          <a:blip r:embed="rId3">
            <a:alphaModFix/>
          </a:blip>
          <a:stretch>
            <a:fillRect/>
          </a:stretch>
        </p:blipFill>
        <p:spPr>
          <a:xfrm>
            <a:off x="1447800" y="113567"/>
            <a:ext cx="5916700" cy="65293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49" name="Shape 149"/>
        <p:cNvGrpSpPr/>
        <p:nvPr/>
      </p:nvGrpSpPr>
      <p:grpSpPr>
        <a:xfrm>
          <a:off x="0" y="0"/>
          <a:ext cx="0" cy="0"/>
          <a:chOff x="0" y="0"/>
          <a:chExt cx="0" cy="0"/>
        </a:xfrm>
      </p:grpSpPr>
      <p:sp>
        <p:nvSpPr>
          <p:cNvPr id="150" name="Google Shape;150;p22"/>
          <p:cNvSpPr txBox="1"/>
          <p:nvPr/>
        </p:nvSpPr>
        <p:spPr>
          <a:xfrm>
            <a:off x="103025" y="113550"/>
            <a:ext cx="7963500" cy="723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500">
                <a:solidFill>
                  <a:srgbClr val="FF0000"/>
                </a:solidFill>
              </a:rPr>
              <a:t>TEAMS PLAYED IN EACH SEASON</a:t>
            </a:r>
            <a:endParaRPr b="1" sz="3500">
              <a:solidFill>
                <a:srgbClr val="FF0000"/>
              </a:solidFill>
            </a:endParaRPr>
          </a:p>
        </p:txBody>
      </p:sp>
      <p:pic>
        <p:nvPicPr>
          <p:cNvPr id="151" name="Google Shape;151;p22"/>
          <p:cNvPicPr preferRelativeResize="0"/>
          <p:nvPr/>
        </p:nvPicPr>
        <p:blipFill>
          <a:blip r:embed="rId3">
            <a:alphaModFix/>
          </a:blip>
          <a:stretch>
            <a:fillRect/>
          </a:stretch>
        </p:blipFill>
        <p:spPr>
          <a:xfrm>
            <a:off x="2359150" y="2003775"/>
            <a:ext cx="6594350" cy="3996600"/>
          </a:xfrm>
          <a:prstGeom prst="rect">
            <a:avLst/>
          </a:prstGeom>
          <a:noFill/>
          <a:ln>
            <a:noFill/>
          </a:ln>
          <a:effectLst>
            <a:reflection blurRad="0" dir="5400000" dist="190500" endA="0" endPos="20000" fadeDir="5400012" kx="0" rotWithShape="0" algn="bl" stA="28000" stPos="0" sy="-100000" ky="0"/>
          </a:effectLst>
        </p:spPr>
      </p:pic>
      <p:sp>
        <p:nvSpPr>
          <p:cNvPr id="152" name="Google Shape;152;p22"/>
          <p:cNvSpPr txBox="1"/>
          <p:nvPr/>
        </p:nvSpPr>
        <p:spPr>
          <a:xfrm>
            <a:off x="103025" y="2967350"/>
            <a:ext cx="2256000" cy="2601300"/>
          </a:xfrm>
          <a:prstGeom prst="rect">
            <a:avLst/>
          </a:prstGeom>
          <a:noFill/>
          <a:ln>
            <a:noFill/>
          </a:ln>
        </p:spPr>
        <p:txBody>
          <a:bodyPr anchorCtr="0" anchor="t" bIns="91425" lIns="91425" spcFirstLastPara="1" rIns="91425" wrap="square" tIns="91425">
            <a:spAutoFit/>
          </a:bodyPr>
          <a:lstStyle/>
          <a:p>
            <a:pPr indent="-368300" lvl="0" marL="457200" rtl="0" algn="l">
              <a:spcBef>
                <a:spcPts val="0"/>
              </a:spcBef>
              <a:spcAft>
                <a:spcPts val="0"/>
              </a:spcAft>
              <a:buClr>
                <a:schemeClr val="lt1"/>
              </a:buClr>
              <a:buSzPts val="2200"/>
              <a:buChar char="●"/>
            </a:pPr>
            <a:r>
              <a:rPr b="1" lang="en" sz="1500">
                <a:solidFill>
                  <a:schemeClr val="lt1"/>
                </a:solidFill>
              </a:rPr>
              <a:t>10 teams</a:t>
            </a:r>
            <a:r>
              <a:rPr lang="en" sz="1500">
                <a:solidFill>
                  <a:schemeClr val="lt1"/>
                </a:solidFill>
              </a:rPr>
              <a:t> played in 2011 and </a:t>
            </a:r>
            <a:r>
              <a:rPr b="1" lang="en" sz="1500">
                <a:solidFill>
                  <a:schemeClr val="lt1"/>
                </a:solidFill>
              </a:rPr>
              <a:t>9 teams</a:t>
            </a:r>
            <a:r>
              <a:rPr lang="en" sz="1500">
                <a:solidFill>
                  <a:schemeClr val="lt1"/>
                </a:solidFill>
              </a:rPr>
              <a:t> each in 2012 and 2013</a:t>
            </a:r>
            <a:endParaRPr sz="1500">
              <a:solidFill>
                <a:schemeClr val="lt1"/>
              </a:solidFill>
            </a:endParaRPr>
          </a:p>
          <a:p>
            <a:pPr indent="-323850" lvl="0" marL="457200" rtl="0" algn="l">
              <a:spcBef>
                <a:spcPts val="0"/>
              </a:spcBef>
              <a:spcAft>
                <a:spcPts val="0"/>
              </a:spcAft>
              <a:buClr>
                <a:schemeClr val="lt1"/>
              </a:buClr>
              <a:buSzPts val="1500"/>
              <a:buChar char="●"/>
            </a:pPr>
            <a:r>
              <a:rPr lang="en" sz="1500">
                <a:solidFill>
                  <a:schemeClr val="lt1"/>
                </a:solidFill>
              </a:rPr>
              <a:t>This explains why 2011-2013 have seen more matches being played than other seasons</a:t>
            </a:r>
            <a:endParaRPr sz="1500">
              <a:solidFill>
                <a:schemeClr val="lt1"/>
              </a:solidFill>
            </a:endParaRPr>
          </a:p>
        </p:txBody>
      </p:sp>
      <p:pic>
        <p:nvPicPr>
          <p:cNvPr id="153" name="Google Shape;153;p22"/>
          <p:cNvPicPr preferRelativeResize="0"/>
          <p:nvPr/>
        </p:nvPicPr>
        <p:blipFill>
          <a:blip r:embed="rId4">
            <a:alphaModFix/>
          </a:blip>
          <a:stretch>
            <a:fillRect/>
          </a:stretch>
        </p:blipFill>
        <p:spPr>
          <a:xfrm>
            <a:off x="535950" y="713075"/>
            <a:ext cx="6828550" cy="11934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57" name="Shape 157"/>
        <p:cNvGrpSpPr/>
        <p:nvPr/>
      </p:nvGrpSpPr>
      <p:grpSpPr>
        <a:xfrm>
          <a:off x="0" y="0"/>
          <a:ext cx="0" cy="0"/>
          <a:chOff x="0" y="0"/>
          <a:chExt cx="0" cy="0"/>
        </a:xfrm>
      </p:grpSpPr>
      <p:sp>
        <p:nvSpPr>
          <p:cNvPr id="158" name="Google Shape;158;p23"/>
          <p:cNvSpPr txBox="1"/>
          <p:nvPr/>
        </p:nvSpPr>
        <p:spPr>
          <a:xfrm>
            <a:off x="73225" y="68775"/>
            <a:ext cx="9144000" cy="723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2400"/>
              </a:spcBef>
              <a:spcAft>
                <a:spcPts val="600"/>
              </a:spcAft>
              <a:buNone/>
            </a:pPr>
            <a:r>
              <a:rPr b="1" lang="en" sz="3500">
                <a:solidFill>
                  <a:srgbClr val="FF0000"/>
                </a:solidFill>
              </a:rPr>
              <a:t>WINNER  ACROSS 10 SEASON </a:t>
            </a:r>
            <a:r>
              <a:rPr b="1" lang="en" sz="2500">
                <a:solidFill>
                  <a:srgbClr val="FF0000"/>
                </a:solidFill>
              </a:rPr>
              <a:t>2008-2017</a:t>
            </a:r>
            <a:endParaRPr b="1" sz="2500">
              <a:solidFill>
                <a:srgbClr val="FF0000"/>
              </a:solidFill>
            </a:endParaRPr>
          </a:p>
        </p:txBody>
      </p:sp>
      <p:pic>
        <p:nvPicPr>
          <p:cNvPr id="159" name="Google Shape;159;p23"/>
          <p:cNvPicPr preferRelativeResize="0"/>
          <p:nvPr/>
        </p:nvPicPr>
        <p:blipFill>
          <a:blip r:embed="rId3">
            <a:alphaModFix/>
          </a:blip>
          <a:stretch>
            <a:fillRect/>
          </a:stretch>
        </p:blipFill>
        <p:spPr>
          <a:xfrm>
            <a:off x="301825" y="792075"/>
            <a:ext cx="8377501" cy="1634375"/>
          </a:xfrm>
          <a:prstGeom prst="rect">
            <a:avLst/>
          </a:prstGeom>
          <a:noFill/>
          <a:ln>
            <a:noFill/>
          </a:ln>
        </p:spPr>
      </p:pic>
      <p:pic>
        <p:nvPicPr>
          <p:cNvPr id="160" name="Google Shape;160;p23"/>
          <p:cNvPicPr preferRelativeResize="0"/>
          <p:nvPr/>
        </p:nvPicPr>
        <p:blipFill>
          <a:blip r:embed="rId4">
            <a:alphaModFix/>
          </a:blip>
          <a:stretch>
            <a:fillRect/>
          </a:stretch>
        </p:blipFill>
        <p:spPr>
          <a:xfrm>
            <a:off x="301825" y="2578850"/>
            <a:ext cx="8623100" cy="2794000"/>
          </a:xfrm>
          <a:prstGeom prst="rect">
            <a:avLst/>
          </a:prstGeom>
          <a:noFill/>
          <a:ln>
            <a:noFill/>
          </a:ln>
        </p:spPr>
      </p:pic>
      <p:sp>
        <p:nvSpPr>
          <p:cNvPr id="161" name="Google Shape;161;p23"/>
          <p:cNvSpPr txBox="1"/>
          <p:nvPr/>
        </p:nvSpPr>
        <p:spPr>
          <a:xfrm>
            <a:off x="354175" y="5525250"/>
            <a:ext cx="8272800" cy="1215900"/>
          </a:xfrm>
          <a:prstGeom prst="rect">
            <a:avLst/>
          </a:prstGeom>
          <a:noFill/>
          <a:ln>
            <a:noFill/>
          </a:ln>
        </p:spPr>
        <p:txBody>
          <a:bodyPr anchorCtr="0" anchor="t" bIns="91425" lIns="91425" spcFirstLastPara="1" rIns="91425" wrap="square" tIns="91425">
            <a:spAutoFit/>
          </a:bodyPr>
          <a:lstStyle/>
          <a:p>
            <a:pPr indent="-368300" lvl="0" marL="457200" rtl="0" algn="l">
              <a:spcBef>
                <a:spcPts val="0"/>
              </a:spcBef>
              <a:spcAft>
                <a:spcPts val="0"/>
              </a:spcAft>
              <a:buClr>
                <a:schemeClr val="lt1"/>
              </a:buClr>
              <a:buSzPts val="2200"/>
              <a:buChar char="●"/>
            </a:pPr>
            <a:r>
              <a:rPr b="1" lang="en" sz="1500">
                <a:solidFill>
                  <a:schemeClr val="lt1"/>
                </a:solidFill>
              </a:rPr>
              <a:t>MI</a:t>
            </a:r>
            <a:r>
              <a:rPr lang="en" sz="1500">
                <a:solidFill>
                  <a:schemeClr val="lt1"/>
                </a:solidFill>
              </a:rPr>
              <a:t> has won 3 times.</a:t>
            </a:r>
            <a:endParaRPr sz="1500">
              <a:solidFill>
                <a:schemeClr val="lt1"/>
              </a:solidFill>
            </a:endParaRPr>
          </a:p>
          <a:p>
            <a:pPr indent="-323850" lvl="0" marL="457200" rtl="0" algn="l">
              <a:spcBef>
                <a:spcPts val="0"/>
              </a:spcBef>
              <a:spcAft>
                <a:spcPts val="0"/>
              </a:spcAft>
              <a:buClr>
                <a:schemeClr val="lt1"/>
              </a:buClr>
              <a:buSzPts val="1500"/>
              <a:buChar char="●"/>
            </a:pPr>
            <a:r>
              <a:rPr b="1" lang="en" sz="1500">
                <a:solidFill>
                  <a:schemeClr val="lt1"/>
                </a:solidFill>
              </a:rPr>
              <a:t>CSK</a:t>
            </a:r>
            <a:r>
              <a:rPr lang="en" sz="1500">
                <a:solidFill>
                  <a:schemeClr val="lt1"/>
                </a:solidFill>
              </a:rPr>
              <a:t> and </a:t>
            </a:r>
            <a:r>
              <a:rPr b="1" lang="en" sz="1500">
                <a:solidFill>
                  <a:schemeClr val="lt1"/>
                </a:solidFill>
              </a:rPr>
              <a:t>KKR</a:t>
            </a:r>
            <a:r>
              <a:rPr lang="en" sz="1500">
                <a:solidFill>
                  <a:schemeClr val="lt1"/>
                </a:solidFill>
              </a:rPr>
              <a:t> have both won 2 times each.</a:t>
            </a:r>
            <a:endParaRPr sz="1500">
              <a:solidFill>
                <a:schemeClr val="lt1"/>
              </a:solidFill>
            </a:endParaRPr>
          </a:p>
          <a:p>
            <a:pPr indent="-323850" lvl="0" marL="457200" rtl="0" algn="l">
              <a:spcBef>
                <a:spcPts val="0"/>
              </a:spcBef>
              <a:spcAft>
                <a:spcPts val="0"/>
              </a:spcAft>
              <a:buClr>
                <a:schemeClr val="lt1"/>
              </a:buClr>
              <a:buSzPts val="1500"/>
              <a:buChar char="●"/>
            </a:pPr>
            <a:r>
              <a:rPr lang="en" sz="1500">
                <a:solidFill>
                  <a:schemeClr val="lt1"/>
                </a:solidFill>
              </a:rPr>
              <a:t>Actually Hyderabad team has also won 2 matches under 2 franchise name - Deccan Chargers and Sunrisers Hyderabad</a:t>
            </a:r>
            <a:endParaRPr sz="1500">
              <a:solidFill>
                <a:schemeClr val="lt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65" name="Shape 165"/>
        <p:cNvGrpSpPr/>
        <p:nvPr/>
      </p:nvGrpSpPr>
      <p:grpSpPr>
        <a:xfrm>
          <a:off x="0" y="0"/>
          <a:ext cx="0" cy="0"/>
          <a:chOff x="0" y="0"/>
          <a:chExt cx="0" cy="0"/>
        </a:xfrm>
      </p:grpSpPr>
      <p:sp>
        <p:nvSpPr>
          <p:cNvPr id="166" name="Google Shape;166;p24"/>
          <p:cNvSpPr txBox="1"/>
          <p:nvPr/>
        </p:nvSpPr>
        <p:spPr>
          <a:xfrm>
            <a:off x="118025" y="68725"/>
            <a:ext cx="6245400" cy="723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2400"/>
              </a:spcBef>
              <a:spcAft>
                <a:spcPts val="600"/>
              </a:spcAft>
              <a:buNone/>
            </a:pPr>
            <a:r>
              <a:rPr b="1" lang="en" sz="3500">
                <a:solidFill>
                  <a:srgbClr val="FF0000"/>
                </a:solidFill>
              </a:rPr>
              <a:t>Top Venue for IPL Matches</a:t>
            </a:r>
            <a:endParaRPr b="1" sz="4700">
              <a:solidFill>
                <a:srgbClr val="FF0000"/>
              </a:solidFill>
            </a:endParaRPr>
          </a:p>
        </p:txBody>
      </p:sp>
      <p:pic>
        <p:nvPicPr>
          <p:cNvPr id="167" name="Google Shape;167;p24"/>
          <p:cNvPicPr preferRelativeResize="0"/>
          <p:nvPr/>
        </p:nvPicPr>
        <p:blipFill>
          <a:blip r:embed="rId3">
            <a:alphaModFix/>
          </a:blip>
          <a:stretch>
            <a:fillRect/>
          </a:stretch>
        </p:blipFill>
        <p:spPr>
          <a:xfrm>
            <a:off x="466175" y="851800"/>
            <a:ext cx="6763850" cy="723300"/>
          </a:xfrm>
          <a:prstGeom prst="rect">
            <a:avLst/>
          </a:prstGeom>
          <a:noFill/>
          <a:ln>
            <a:noFill/>
          </a:ln>
        </p:spPr>
      </p:pic>
      <p:pic>
        <p:nvPicPr>
          <p:cNvPr id="168" name="Google Shape;168;p24"/>
          <p:cNvPicPr preferRelativeResize="0"/>
          <p:nvPr/>
        </p:nvPicPr>
        <p:blipFill>
          <a:blip r:embed="rId4">
            <a:alphaModFix/>
          </a:blip>
          <a:stretch>
            <a:fillRect/>
          </a:stretch>
        </p:blipFill>
        <p:spPr>
          <a:xfrm>
            <a:off x="152400" y="1727500"/>
            <a:ext cx="8839201" cy="3555700"/>
          </a:xfrm>
          <a:prstGeom prst="rect">
            <a:avLst/>
          </a:prstGeom>
          <a:noFill/>
          <a:ln>
            <a:noFill/>
          </a:ln>
        </p:spPr>
      </p:pic>
      <p:sp>
        <p:nvSpPr>
          <p:cNvPr id="169" name="Google Shape;169;p24"/>
          <p:cNvSpPr txBox="1"/>
          <p:nvPr/>
        </p:nvSpPr>
        <p:spPr>
          <a:xfrm>
            <a:off x="267425" y="5596975"/>
            <a:ext cx="8397000" cy="754200"/>
          </a:xfrm>
          <a:prstGeom prst="rect">
            <a:avLst/>
          </a:prstGeom>
          <a:noFill/>
          <a:ln>
            <a:noFill/>
          </a:ln>
        </p:spPr>
        <p:txBody>
          <a:bodyPr anchorCtr="0" anchor="t" bIns="91425" lIns="91425" spcFirstLastPara="1" rIns="91425" wrap="square" tIns="91425">
            <a:spAutoFit/>
          </a:bodyPr>
          <a:lstStyle/>
          <a:p>
            <a:pPr indent="-368300" lvl="0" marL="457200" rtl="0" algn="l">
              <a:spcBef>
                <a:spcPts val="0"/>
              </a:spcBef>
              <a:spcAft>
                <a:spcPts val="0"/>
              </a:spcAft>
              <a:buClr>
                <a:schemeClr val="lt1"/>
              </a:buClr>
              <a:buSzPts val="2200"/>
              <a:buChar char="●"/>
            </a:pPr>
            <a:r>
              <a:rPr b="1" lang="en" sz="1500">
                <a:solidFill>
                  <a:schemeClr val="lt1"/>
                </a:solidFill>
              </a:rPr>
              <a:t>M Chinnaswamy Stadium in Bengaluru has hosted the highest number of matches so far in IPL followed by Eden Gardens in Kolkata</a:t>
            </a:r>
            <a:endParaRPr b="1" sz="2200">
              <a:solidFill>
                <a:schemeClr val="lt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73" name="Shape 173"/>
        <p:cNvGrpSpPr/>
        <p:nvPr/>
      </p:nvGrpSpPr>
      <p:grpSpPr>
        <a:xfrm>
          <a:off x="0" y="0"/>
          <a:ext cx="0" cy="0"/>
          <a:chOff x="0" y="0"/>
          <a:chExt cx="0" cy="0"/>
        </a:xfrm>
      </p:grpSpPr>
      <p:sp>
        <p:nvSpPr>
          <p:cNvPr id="174" name="Google Shape;174;p25"/>
          <p:cNvSpPr txBox="1"/>
          <p:nvPr/>
        </p:nvSpPr>
        <p:spPr>
          <a:xfrm>
            <a:off x="118050" y="113550"/>
            <a:ext cx="8172900" cy="723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500">
                <a:solidFill>
                  <a:srgbClr val="FF0000"/>
                </a:solidFill>
              </a:rPr>
              <a:t>PLAYERS WITH MOST MoM AWARDS</a:t>
            </a:r>
            <a:endParaRPr b="1" sz="3500">
              <a:solidFill>
                <a:srgbClr val="FF0000"/>
              </a:solidFill>
            </a:endParaRPr>
          </a:p>
        </p:txBody>
      </p:sp>
      <p:pic>
        <p:nvPicPr>
          <p:cNvPr id="175" name="Google Shape;175;p25"/>
          <p:cNvPicPr preferRelativeResize="0"/>
          <p:nvPr/>
        </p:nvPicPr>
        <p:blipFill>
          <a:blip r:embed="rId3">
            <a:alphaModFix/>
          </a:blip>
          <a:stretch>
            <a:fillRect/>
          </a:stretch>
        </p:blipFill>
        <p:spPr>
          <a:xfrm>
            <a:off x="466175" y="836850"/>
            <a:ext cx="7182225" cy="1066675"/>
          </a:xfrm>
          <a:prstGeom prst="rect">
            <a:avLst/>
          </a:prstGeom>
          <a:noFill/>
          <a:ln>
            <a:noFill/>
          </a:ln>
        </p:spPr>
      </p:pic>
      <p:pic>
        <p:nvPicPr>
          <p:cNvPr id="176" name="Google Shape;176;p25"/>
          <p:cNvPicPr preferRelativeResize="0"/>
          <p:nvPr/>
        </p:nvPicPr>
        <p:blipFill>
          <a:blip r:embed="rId4">
            <a:alphaModFix/>
          </a:blip>
          <a:stretch>
            <a:fillRect/>
          </a:stretch>
        </p:blipFill>
        <p:spPr>
          <a:xfrm>
            <a:off x="1975200" y="2160525"/>
            <a:ext cx="7058025" cy="4034100"/>
          </a:xfrm>
          <a:prstGeom prst="rect">
            <a:avLst/>
          </a:prstGeom>
          <a:noFill/>
          <a:ln>
            <a:noFill/>
          </a:ln>
          <a:effectLst>
            <a:reflection blurRad="0" dir="5400000" dist="190500" endA="0" endPos="20000" fadeDir="5400012" kx="0" rotWithShape="0" algn="bl" stA="28000" stPos="0" sy="-100000" ky="0"/>
          </a:effectLst>
        </p:spPr>
      </p:pic>
      <p:sp>
        <p:nvSpPr>
          <p:cNvPr id="177" name="Google Shape;177;p25"/>
          <p:cNvSpPr txBox="1"/>
          <p:nvPr/>
        </p:nvSpPr>
        <p:spPr>
          <a:xfrm>
            <a:off x="-27000" y="1903525"/>
            <a:ext cx="2002200" cy="4910100"/>
          </a:xfrm>
          <a:prstGeom prst="rect">
            <a:avLst/>
          </a:prstGeom>
          <a:noFill/>
          <a:ln>
            <a:noFill/>
          </a:ln>
        </p:spPr>
        <p:txBody>
          <a:bodyPr anchorCtr="0" anchor="t" bIns="91425" lIns="91425" spcFirstLastPara="1" rIns="91425" wrap="square" tIns="91425">
            <a:spAutoFit/>
          </a:bodyPr>
          <a:lstStyle/>
          <a:p>
            <a:pPr indent="-368300" lvl="0" marL="457200" rtl="0" algn="l">
              <a:spcBef>
                <a:spcPts val="0"/>
              </a:spcBef>
              <a:spcAft>
                <a:spcPts val="0"/>
              </a:spcAft>
              <a:buClr>
                <a:schemeClr val="lt1"/>
              </a:buClr>
              <a:buSzPts val="2200"/>
              <a:buChar char="●"/>
            </a:pPr>
            <a:r>
              <a:rPr lang="en" sz="1500">
                <a:solidFill>
                  <a:schemeClr val="lt1"/>
                </a:solidFill>
              </a:rPr>
              <a:t>Chris Gayle has so far won the most number of MoM awards followed by YK Pathan.</a:t>
            </a:r>
            <a:endParaRPr sz="1500">
              <a:solidFill>
                <a:schemeClr val="lt1"/>
              </a:solidFill>
            </a:endParaRPr>
          </a:p>
          <a:p>
            <a:pPr indent="-323850" lvl="0" marL="457200" rtl="0" algn="l">
              <a:spcBef>
                <a:spcPts val="0"/>
              </a:spcBef>
              <a:spcAft>
                <a:spcPts val="0"/>
              </a:spcAft>
              <a:buClr>
                <a:schemeClr val="lt1"/>
              </a:buClr>
              <a:buSzPts val="1500"/>
              <a:buChar char="●"/>
            </a:pPr>
            <a:r>
              <a:rPr lang="en" sz="1500">
                <a:solidFill>
                  <a:schemeClr val="lt1"/>
                </a:solidFill>
              </a:rPr>
              <a:t>Players like MS Dhoni and Gautam Gambhir, who have also been team captains, appear on the list, indicating that leadership and experience can also correlate with match-winning performances.</a:t>
            </a:r>
            <a:endParaRPr sz="1500">
              <a:solidFill>
                <a:schemeClr val="lt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81" name="Shape 181"/>
        <p:cNvGrpSpPr/>
        <p:nvPr/>
      </p:nvGrpSpPr>
      <p:grpSpPr>
        <a:xfrm>
          <a:off x="0" y="0"/>
          <a:ext cx="0" cy="0"/>
          <a:chOff x="0" y="0"/>
          <a:chExt cx="0" cy="0"/>
        </a:xfrm>
      </p:grpSpPr>
      <p:sp>
        <p:nvSpPr>
          <p:cNvPr id="182" name="Google Shape;182;p26"/>
          <p:cNvSpPr txBox="1"/>
          <p:nvPr/>
        </p:nvSpPr>
        <p:spPr>
          <a:xfrm>
            <a:off x="118000" y="68750"/>
            <a:ext cx="6603900" cy="723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500">
                <a:solidFill>
                  <a:srgbClr val="FF0000"/>
                </a:solidFill>
              </a:rPr>
              <a:t>TOSS DECISION BY CAPTAIN</a:t>
            </a:r>
            <a:endParaRPr b="1" sz="3500">
              <a:solidFill>
                <a:srgbClr val="FF0000"/>
              </a:solidFill>
            </a:endParaRPr>
          </a:p>
        </p:txBody>
      </p:sp>
      <p:pic>
        <p:nvPicPr>
          <p:cNvPr id="183" name="Google Shape;183;p26"/>
          <p:cNvPicPr preferRelativeResize="0"/>
          <p:nvPr/>
        </p:nvPicPr>
        <p:blipFill>
          <a:blip r:embed="rId3">
            <a:alphaModFix/>
          </a:blip>
          <a:stretch>
            <a:fillRect/>
          </a:stretch>
        </p:blipFill>
        <p:spPr>
          <a:xfrm>
            <a:off x="194225" y="1116650"/>
            <a:ext cx="4487225" cy="3839300"/>
          </a:xfrm>
          <a:prstGeom prst="rect">
            <a:avLst/>
          </a:prstGeom>
          <a:noFill/>
          <a:ln cap="flat" cmpd="sng" w="9525">
            <a:solidFill>
              <a:schemeClr val="dk1"/>
            </a:solidFill>
            <a:prstDash val="solid"/>
            <a:round/>
            <a:headEnd len="sm" w="sm" type="none"/>
            <a:tailEnd len="sm" w="sm" type="none"/>
          </a:ln>
        </p:spPr>
      </p:pic>
      <p:sp>
        <p:nvSpPr>
          <p:cNvPr id="184" name="Google Shape;184;p26"/>
          <p:cNvSpPr txBox="1"/>
          <p:nvPr/>
        </p:nvSpPr>
        <p:spPr>
          <a:xfrm>
            <a:off x="297300" y="5469288"/>
            <a:ext cx="3317100" cy="969600"/>
          </a:xfrm>
          <a:prstGeom prst="rect">
            <a:avLst/>
          </a:prstGeom>
          <a:noFill/>
          <a:ln>
            <a:noFill/>
          </a:ln>
        </p:spPr>
        <p:txBody>
          <a:bodyPr anchorCtr="0" anchor="t" bIns="91425" lIns="91425" spcFirstLastPara="1" rIns="91425" wrap="square" tIns="91425">
            <a:spAutoFit/>
          </a:bodyPr>
          <a:lstStyle/>
          <a:p>
            <a:pPr indent="-336550" lvl="0" marL="457200" rtl="0" algn="l">
              <a:spcBef>
                <a:spcPts val="0"/>
              </a:spcBef>
              <a:spcAft>
                <a:spcPts val="0"/>
              </a:spcAft>
              <a:buClr>
                <a:schemeClr val="lt1"/>
              </a:buClr>
              <a:buSzPts val="1700"/>
              <a:buChar char="●"/>
            </a:pPr>
            <a:r>
              <a:rPr lang="en" sz="1700">
                <a:solidFill>
                  <a:schemeClr val="lt1"/>
                </a:solidFill>
              </a:rPr>
              <a:t>Close to 60% times teams who have won tosses have decided to chase down</a:t>
            </a:r>
            <a:endParaRPr sz="1700">
              <a:solidFill>
                <a:schemeClr val="lt1"/>
              </a:solidFill>
            </a:endParaRPr>
          </a:p>
        </p:txBody>
      </p:sp>
      <p:pic>
        <p:nvPicPr>
          <p:cNvPr id="185" name="Google Shape;185;p26"/>
          <p:cNvPicPr preferRelativeResize="0"/>
          <p:nvPr/>
        </p:nvPicPr>
        <p:blipFill>
          <a:blip r:embed="rId4">
            <a:alphaModFix/>
          </a:blip>
          <a:stretch>
            <a:fillRect/>
          </a:stretch>
        </p:blipFill>
        <p:spPr>
          <a:xfrm>
            <a:off x="5123375" y="1116650"/>
            <a:ext cx="3835775" cy="3839300"/>
          </a:xfrm>
          <a:prstGeom prst="rect">
            <a:avLst/>
          </a:prstGeom>
          <a:noFill/>
          <a:ln>
            <a:noFill/>
          </a:ln>
        </p:spPr>
      </p:pic>
      <p:sp>
        <p:nvSpPr>
          <p:cNvPr id="186" name="Google Shape;186;p26"/>
          <p:cNvSpPr txBox="1"/>
          <p:nvPr/>
        </p:nvSpPr>
        <p:spPr>
          <a:xfrm>
            <a:off x="5691125" y="5469300"/>
            <a:ext cx="2525100" cy="969600"/>
          </a:xfrm>
          <a:prstGeom prst="rect">
            <a:avLst/>
          </a:prstGeom>
          <a:noFill/>
          <a:ln>
            <a:noFill/>
          </a:ln>
        </p:spPr>
        <p:txBody>
          <a:bodyPr anchorCtr="0" anchor="t" bIns="91425" lIns="91425" spcFirstLastPara="1" rIns="91425" wrap="square" tIns="91425">
            <a:spAutoFit/>
          </a:bodyPr>
          <a:lstStyle/>
          <a:p>
            <a:pPr indent="-336550" lvl="0" marL="457200" rtl="0" algn="l">
              <a:spcBef>
                <a:spcPts val="0"/>
              </a:spcBef>
              <a:spcAft>
                <a:spcPts val="0"/>
              </a:spcAft>
              <a:buClr>
                <a:schemeClr val="lt1"/>
              </a:buClr>
              <a:buSzPts val="1700"/>
              <a:buChar char="●"/>
            </a:pPr>
            <a:r>
              <a:rPr lang="en" sz="1700">
                <a:solidFill>
                  <a:schemeClr val="lt1"/>
                </a:solidFill>
              </a:rPr>
              <a:t>Teams batting second have won 54% times.</a:t>
            </a:r>
            <a:endParaRPr sz="1700">
              <a:solidFill>
                <a:schemeClr val="lt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90" name="Shape 190"/>
        <p:cNvGrpSpPr/>
        <p:nvPr/>
      </p:nvGrpSpPr>
      <p:grpSpPr>
        <a:xfrm>
          <a:off x="0" y="0"/>
          <a:ext cx="0" cy="0"/>
          <a:chOff x="0" y="0"/>
          <a:chExt cx="0" cy="0"/>
        </a:xfrm>
      </p:grpSpPr>
      <p:sp>
        <p:nvSpPr>
          <p:cNvPr id="191" name="Google Shape;191;p27"/>
          <p:cNvSpPr txBox="1"/>
          <p:nvPr/>
        </p:nvSpPr>
        <p:spPr>
          <a:xfrm>
            <a:off x="0" y="0"/>
            <a:ext cx="8770500" cy="723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2400"/>
              </a:spcBef>
              <a:spcAft>
                <a:spcPts val="600"/>
              </a:spcAft>
              <a:buNone/>
            </a:pPr>
            <a:r>
              <a:rPr b="1" lang="en" sz="3500">
                <a:solidFill>
                  <a:srgbClr val="FF0000"/>
                </a:solidFill>
              </a:rPr>
              <a:t>TOSS CHOICES AND MATCH SUCCESS</a:t>
            </a:r>
            <a:endParaRPr sz="3000">
              <a:solidFill>
                <a:srgbClr val="FF0000"/>
              </a:solidFill>
            </a:endParaRPr>
          </a:p>
        </p:txBody>
      </p:sp>
      <p:pic>
        <p:nvPicPr>
          <p:cNvPr id="192" name="Google Shape;192;p27"/>
          <p:cNvPicPr preferRelativeResize="0"/>
          <p:nvPr/>
        </p:nvPicPr>
        <p:blipFill>
          <a:blip r:embed="rId3">
            <a:alphaModFix/>
          </a:blip>
          <a:stretch>
            <a:fillRect/>
          </a:stretch>
        </p:blipFill>
        <p:spPr>
          <a:xfrm>
            <a:off x="286850" y="821925"/>
            <a:ext cx="8770501" cy="1009875"/>
          </a:xfrm>
          <a:prstGeom prst="rect">
            <a:avLst/>
          </a:prstGeom>
          <a:noFill/>
          <a:ln>
            <a:noFill/>
          </a:ln>
        </p:spPr>
      </p:pic>
      <p:pic>
        <p:nvPicPr>
          <p:cNvPr id="193" name="Google Shape;193;p27"/>
          <p:cNvPicPr preferRelativeResize="0"/>
          <p:nvPr/>
        </p:nvPicPr>
        <p:blipFill>
          <a:blip r:embed="rId4">
            <a:alphaModFix/>
          </a:blip>
          <a:stretch>
            <a:fillRect/>
          </a:stretch>
        </p:blipFill>
        <p:spPr>
          <a:xfrm>
            <a:off x="2508625" y="2014100"/>
            <a:ext cx="6548726" cy="4344875"/>
          </a:xfrm>
          <a:prstGeom prst="rect">
            <a:avLst/>
          </a:prstGeom>
          <a:noFill/>
          <a:ln>
            <a:noFill/>
          </a:ln>
        </p:spPr>
      </p:pic>
      <p:sp>
        <p:nvSpPr>
          <p:cNvPr id="194" name="Google Shape;194;p27"/>
          <p:cNvSpPr txBox="1"/>
          <p:nvPr/>
        </p:nvSpPr>
        <p:spPr>
          <a:xfrm>
            <a:off x="88150" y="3168275"/>
            <a:ext cx="2420400" cy="1939500"/>
          </a:xfrm>
          <a:prstGeom prst="rect">
            <a:avLst/>
          </a:prstGeom>
          <a:noFill/>
          <a:ln>
            <a:noFill/>
          </a:ln>
        </p:spPr>
        <p:txBody>
          <a:bodyPr anchorCtr="0" anchor="t" bIns="91425" lIns="91425" spcFirstLastPara="1" rIns="91425" wrap="square" tIns="91425">
            <a:spAutoFit/>
          </a:bodyPr>
          <a:lstStyle/>
          <a:p>
            <a:pPr indent="-349250" lvl="0" marL="457200" rtl="0" algn="l">
              <a:spcBef>
                <a:spcPts val="0"/>
              </a:spcBef>
              <a:spcAft>
                <a:spcPts val="0"/>
              </a:spcAft>
              <a:buClr>
                <a:schemeClr val="lt1"/>
              </a:buClr>
              <a:buSzPts val="1900"/>
              <a:buChar char="●"/>
            </a:pPr>
            <a:r>
              <a:rPr lang="en" sz="1900">
                <a:solidFill>
                  <a:schemeClr val="lt1"/>
                </a:solidFill>
              </a:rPr>
              <a:t>Teams winning tosses and electing to field first have won most number of times.</a:t>
            </a:r>
            <a:endParaRPr sz="1900">
              <a:solidFill>
                <a:schemeClr val="lt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98" name="Shape 198"/>
        <p:cNvGrpSpPr/>
        <p:nvPr/>
      </p:nvGrpSpPr>
      <p:grpSpPr>
        <a:xfrm>
          <a:off x="0" y="0"/>
          <a:ext cx="0" cy="0"/>
          <a:chOff x="0" y="0"/>
          <a:chExt cx="0" cy="0"/>
        </a:xfrm>
      </p:grpSpPr>
      <p:sp>
        <p:nvSpPr>
          <p:cNvPr id="199" name="Google Shape;199;p28"/>
          <p:cNvSpPr txBox="1"/>
          <p:nvPr/>
        </p:nvSpPr>
        <p:spPr>
          <a:xfrm>
            <a:off x="0" y="68725"/>
            <a:ext cx="9383100" cy="69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300">
                <a:solidFill>
                  <a:srgbClr val="FF0000"/>
                </a:solidFill>
              </a:rPr>
              <a:t>TEAMS WINNING BY BIG WICKET MARGIN</a:t>
            </a:r>
            <a:endParaRPr b="1" sz="3300">
              <a:solidFill>
                <a:srgbClr val="FF0000"/>
              </a:solidFill>
            </a:endParaRPr>
          </a:p>
        </p:txBody>
      </p:sp>
      <p:pic>
        <p:nvPicPr>
          <p:cNvPr id="200" name="Google Shape;200;p28"/>
          <p:cNvPicPr preferRelativeResize="0"/>
          <p:nvPr/>
        </p:nvPicPr>
        <p:blipFill>
          <a:blip r:embed="rId3">
            <a:alphaModFix/>
          </a:blip>
          <a:stretch>
            <a:fillRect/>
          </a:stretch>
        </p:blipFill>
        <p:spPr>
          <a:xfrm>
            <a:off x="3067400" y="600075"/>
            <a:ext cx="6015326" cy="3218925"/>
          </a:xfrm>
          <a:prstGeom prst="rect">
            <a:avLst/>
          </a:prstGeom>
          <a:noFill/>
          <a:ln>
            <a:noFill/>
          </a:ln>
        </p:spPr>
      </p:pic>
      <p:sp>
        <p:nvSpPr>
          <p:cNvPr id="201" name="Google Shape;201;p28"/>
          <p:cNvSpPr txBox="1"/>
          <p:nvPr/>
        </p:nvSpPr>
        <p:spPr>
          <a:xfrm>
            <a:off x="73200" y="686725"/>
            <a:ext cx="2704500" cy="16623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lt1"/>
              </a:buClr>
              <a:buSzPts val="1600"/>
              <a:buChar char="●"/>
            </a:pPr>
            <a:r>
              <a:rPr lang="en" sz="1600">
                <a:solidFill>
                  <a:schemeClr val="lt1"/>
                </a:solidFill>
              </a:rPr>
              <a:t>The distribution is right-skewed, which indicates that most matches are won by a relatively small number of wickets.</a:t>
            </a:r>
            <a:endParaRPr sz="1600">
              <a:solidFill>
                <a:schemeClr val="lt1"/>
              </a:solidFill>
            </a:endParaRPr>
          </a:p>
        </p:txBody>
      </p:sp>
      <p:pic>
        <p:nvPicPr>
          <p:cNvPr id="202" name="Google Shape;202;p28"/>
          <p:cNvPicPr preferRelativeResize="0"/>
          <p:nvPr/>
        </p:nvPicPr>
        <p:blipFill>
          <a:blip r:embed="rId4">
            <a:alphaModFix/>
          </a:blip>
          <a:stretch>
            <a:fillRect/>
          </a:stretch>
        </p:blipFill>
        <p:spPr>
          <a:xfrm>
            <a:off x="557325" y="4177575"/>
            <a:ext cx="8586674" cy="2680425"/>
          </a:xfrm>
          <a:prstGeom prst="rect">
            <a:avLst/>
          </a:prstGeom>
          <a:noFill/>
          <a:ln>
            <a:noFill/>
          </a:ln>
        </p:spPr>
      </p:pic>
      <p:sp>
        <p:nvSpPr>
          <p:cNvPr id="203" name="Google Shape;203;p28"/>
          <p:cNvSpPr txBox="1"/>
          <p:nvPr/>
        </p:nvSpPr>
        <p:spPr>
          <a:xfrm>
            <a:off x="73200" y="2349025"/>
            <a:ext cx="3003300" cy="19086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lt1"/>
              </a:buClr>
              <a:buSzPts val="1600"/>
              <a:buChar char="●"/>
            </a:pPr>
            <a:r>
              <a:rPr lang="en" sz="1600">
                <a:solidFill>
                  <a:schemeClr val="lt1"/>
                </a:solidFill>
              </a:rPr>
              <a:t>KKR, Kings XI Punjab, Delhi Daredevils and RCB have won by good wicket margins over the years and they have all decided to field first after winning toss</a:t>
            </a:r>
            <a:endParaRPr sz="1600">
              <a:solidFill>
                <a:schemeClr val="lt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07" name="Shape 207"/>
        <p:cNvGrpSpPr/>
        <p:nvPr/>
      </p:nvGrpSpPr>
      <p:grpSpPr>
        <a:xfrm>
          <a:off x="0" y="0"/>
          <a:ext cx="0" cy="0"/>
          <a:chOff x="0" y="0"/>
          <a:chExt cx="0" cy="0"/>
        </a:xfrm>
      </p:grpSpPr>
      <p:sp>
        <p:nvSpPr>
          <p:cNvPr id="208" name="Google Shape;208;p29"/>
          <p:cNvSpPr txBox="1"/>
          <p:nvPr/>
        </p:nvSpPr>
        <p:spPr>
          <a:xfrm>
            <a:off x="88150" y="83675"/>
            <a:ext cx="5707500" cy="723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500">
                <a:solidFill>
                  <a:srgbClr val="FF0000"/>
                </a:solidFill>
              </a:rPr>
              <a:t>RUNS OVER THE YEARS</a:t>
            </a:r>
            <a:endParaRPr b="1" sz="3500">
              <a:solidFill>
                <a:srgbClr val="FF0000"/>
              </a:solidFill>
            </a:endParaRPr>
          </a:p>
        </p:txBody>
      </p:sp>
      <p:pic>
        <p:nvPicPr>
          <p:cNvPr id="209" name="Google Shape;209;p29"/>
          <p:cNvPicPr preferRelativeResize="0"/>
          <p:nvPr/>
        </p:nvPicPr>
        <p:blipFill>
          <a:blip r:embed="rId3">
            <a:alphaModFix/>
          </a:blip>
          <a:stretch>
            <a:fillRect/>
          </a:stretch>
        </p:blipFill>
        <p:spPr>
          <a:xfrm>
            <a:off x="242050" y="687450"/>
            <a:ext cx="6270800" cy="842550"/>
          </a:xfrm>
          <a:prstGeom prst="rect">
            <a:avLst/>
          </a:prstGeom>
          <a:noFill/>
          <a:ln>
            <a:noFill/>
          </a:ln>
        </p:spPr>
      </p:pic>
      <p:pic>
        <p:nvPicPr>
          <p:cNvPr id="210" name="Google Shape;210;p29"/>
          <p:cNvPicPr preferRelativeResize="0"/>
          <p:nvPr/>
        </p:nvPicPr>
        <p:blipFill>
          <a:blip r:embed="rId4">
            <a:alphaModFix/>
          </a:blip>
          <a:stretch>
            <a:fillRect/>
          </a:stretch>
        </p:blipFill>
        <p:spPr>
          <a:xfrm>
            <a:off x="152400" y="1682400"/>
            <a:ext cx="8839201" cy="3444502"/>
          </a:xfrm>
          <a:prstGeom prst="rect">
            <a:avLst/>
          </a:prstGeom>
          <a:noFill/>
          <a:ln>
            <a:noFill/>
          </a:ln>
          <a:effectLst>
            <a:reflection blurRad="0" dir="5400000" dist="209550" endA="0" endPos="22000" fadeDir="5400012" kx="0" rotWithShape="0" algn="bl" stA="28000" stPos="0" sy="-100000" ky="0"/>
          </a:effectLst>
        </p:spPr>
      </p:pic>
      <p:sp>
        <p:nvSpPr>
          <p:cNvPr id="211" name="Google Shape;211;p29"/>
          <p:cNvSpPr txBox="1"/>
          <p:nvPr/>
        </p:nvSpPr>
        <p:spPr>
          <a:xfrm>
            <a:off x="152400" y="5641800"/>
            <a:ext cx="8839200" cy="11697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lt1"/>
              </a:buClr>
              <a:buSzPts val="1600"/>
              <a:buChar char="●"/>
            </a:pPr>
            <a:r>
              <a:rPr lang="en" sz="1600">
                <a:solidFill>
                  <a:schemeClr val="lt1"/>
                </a:solidFill>
              </a:rPr>
              <a:t>There was a decline in total runs from 2008 to 2009. But there after there was a substantial increase in runs in every season until 2013, but from next season there was a slump in the total runs. But the number of matches are not equal in all seasons. We should check the average runs per match in each season:</a:t>
            </a:r>
            <a:endParaRPr sz="1600">
              <a:solidFill>
                <a:schemeClr val="lt1"/>
              </a:solidFill>
            </a:endParaRPr>
          </a:p>
        </p:txBody>
      </p:sp>
      <p:pic>
        <p:nvPicPr>
          <p:cNvPr id="212" name="Google Shape;212;p29"/>
          <p:cNvPicPr preferRelativeResize="0"/>
          <p:nvPr/>
        </p:nvPicPr>
        <p:blipFill>
          <a:blip r:embed="rId5">
            <a:alphaModFix/>
          </a:blip>
          <a:stretch>
            <a:fillRect/>
          </a:stretch>
        </p:blipFill>
        <p:spPr>
          <a:xfrm>
            <a:off x="6781800" y="83675"/>
            <a:ext cx="2121625" cy="29733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16" name="Shape 216"/>
        <p:cNvGrpSpPr/>
        <p:nvPr/>
      </p:nvGrpSpPr>
      <p:grpSpPr>
        <a:xfrm>
          <a:off x="0" y="0"/>
          <a:ext cx="0" cy="0"/>
          <a:chOff x="0" y="0"/>
          <a:chExt cx="0" cy="0"/>
        </a:xfrm>
      </p:grpSpPr>
      <p:sp>
        <p:nvSpPr>
          <p:cNvPr id="217" name="Google Shape;217;p30"/>
          <p:cNvSpPr txBox="1"/>
          <p:nvPr/>
        </p:nvSpPr>
        <p:spPr>
          <a:xfrm>
            <a:off x="88100" y="0"/>
            <a:ext cx="8932200" cy="723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2400"/>
              </a:spcBef>
              <a:spcAft>
                <a:spcPts val="600"/>
              </a:spcAft>
              <a:buNone/>
            </a:pPr>
            <a:r>
              <a:rPr b="1" lang="en" sz="3500">
                <a:solidFill>
                  <a:srgbClr val="FF0000"/>
                </a:solidFill>
              </a:rPr>
              <a:t>BATSMAN WITH THE MOST RUNS</a:t>
            </a:r>
            <a:endParaRPr b="1" sz="4700">
              <a:solidFill>
                <a:srgbClr val="FF0000"/>
              </a:solidFill>
            </a:endParaRPr>
          </a:p>
        </p:txBody>
      </p:sp>
      <p:pic>
        <p:nvPicPr>
          <p:cNvPr id="218" name="Google Shape;218;p30"/>
          <p:cNvPicPr preferRelativeResize="0"/>
          <p:nvPr/>
        </p:nvPicPr>
        <p:blipFill>
          <a:blip r:embed="rId3">
            <a:alphaModFix/>
          </a:blip>
          <a:stretch>
            <a:fillRect/>
          </a:stretch>
        </p:blipFill>
        <p:spPr>
          <a:xfrm>
            <a:off x="346650" y="786050"/>
            <a:ext cx="8407325" cy="1195150"/>
          </a:xfrm>
          <a:prstGeom prst="rect">
            <a:avLst/>
          </a:prstGeom>
          <a:noFill/>
          <a:ln>
            <a:noFill/>
          </a:ln>
        </p:spPr>
      </p:pic>
      <p:pic>
        <p:nvPicPr>
          <p:cNvPr id="219" name="Google Shape;219;p30"/>
          <p:cNvPicPr preferRelativeResize="0"/>
          <p:nvPr/>
        </p:nvPicPr>
        <p:blipFill>
          <a:blip r:embed="rId4">
            <a:alphaModFix/>
          </a:blip>
          <a:stretch>
            <a:fillRect/>
          </a:stretch>
        </p:blipFill>
        <p:spPr>
          <a:xfrm>
            <a:off x="2105100" y="2043950"/>
            <a:ext cx="6915201" cy="4315000"/>
          </a:xfrm>
          <a:prstGeom prst="rect">
            <a:avLst/>
          </a:prstGeom>
          <a:noFill/>
          <a:ln>
            <a:noFill/>
          </a:ln>
          <a:effectLst>
            <a:reflection blurRad="0" dir="0" dist="0" endA="0" endPos="20000" fadeDir="5400012" kx="0" rotWithShape="0" algn="bl" stA="28000" stPos="0" sy="-100000" ky="0"/>
          </a:effectLst>
        </p:spPr>
      </p:pic>
      <p:sp>
        <p:nvSpPr>
          <p:cNvPr id="220" name="Google Shape;220;p30"/>
          <p:cNvSpPr txBox="1"/>
          <p:nvPr/>
        </p:nvSpPr>
        <p:spPr>
          <a:xfrm>
            <a:off x="88100" y="2489200"/>
            <a:ext cx="1927500" cy="2074800"/>
          </a:xfrm>
          <a:prstGeom prst="rect">
            <a:avLst/>
          </a:prstGeom>
          <a:noFill/>
          <a:ln>
            <a:noFill/>
          </a:ln>
        </p:spPr>
        <p:txBody>
          <a:bodyPr anchorCtr="0" anchor="t" bIns="91425" lIns="91425" spcFirstLastPara="1" rIns="91425" wrap="square" tIns="91425">
            <a:spAutoFit/>
          </a:bodyPr>
          <a:lstStyle/>
          <a:p>
            <a:pPr indent="-381000" lvl="0" marL="457200" rtl="0" algn="l">
              <a:lnSpc>
                <a:spcPct val="115000"/>
              </a:lnSpc>
              <a:spcBef>
                <a:spcPts val="1200"/>
              </a:spcBef>
              <a:spcAft>
                <a:spcPts val="0"/>
              </a:spcAft>
              <a:buClr>
                <a:schemeClr val="lt1"/>
              </a:buClr>
              <a:buSzPts val="2400"/>
              <a:buChar char="●"/>
            </a:pPr>
            <a:r>
              <a:rPr b="1" lang="en" sz="1700">
                <a:solidFill>
                  <a:schemeClr val="lt1"/>
                </a:solidFill>
              </a:rPr>
              <a:t>Suresh Raina</a:t>
            </a:r>
            <a:r>
              <a:rPr lang="en" sz="1700">
                <a:solidFill>
                  <a:schemeClr val="lt1"/>
                </a:solidFill>
              </a:rPr>
              <a:t> is the highest run getter in IPL followed by </a:t>
            </a:r>
            <a:r>
              <a:rPr b="1" lang="en" sz="1700">
                <a:solidFill>
                  <a:schemeClr val="lt1"/>
                </a:solidFill>
              </a:rPr>
              <a:t>Virat Kholi</a:t>
            </a:r>
            <a:endParaRPr sz="2400">
              <a:solidFill>
                <a:schemeClr val="lt1"/>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24" name="Shape 224"/>
        <p:cNvGrpSpPr/>
        <p:nvPr/>
      </p:nvGrpSpPr>
      <p:grpSpPr>
        <a:xfrm>
          <a:off x="0" y="0"/>
          <a:ext cx="0" cy="0"/>
          <a:chOff x="0" y="0"/>
          <a:chExt cx="0" cy="0"/>
        </a:xfrm>
      </p:grpSpPr>
      <p:sp>
        <p:nvSpPr>
          <p:cNvPr id="225" name="Google Shape;225;p31"/>
          <p:cNvSpPr txBox="1"/>
          <p:nvPr/>
        </p:nvSpPr>
        <p:spPr>
          <a:xfrm>
            <a:off x="121800" y="0"/>
            <a:ext cx="8503200" cy="723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500">
                <a:solidFill>
                  <a:srgbClr val="FF0000"/>
                </a:solidFill>
              </a:rPr>
              <a:t>HIGHEST STRIKE RATES BY BATTER</a:t>
            </a:r>
            <a:endParaRPr b="1" sz="3500">
              <a:solidFill>
                <a:srgbClr val="FF0000"/>
              </a:solidFill>
            </a:endParaRPr>
          </a:p>
        </p:txBody>
      </p:sp>
      <p:pic>
        <p:nvPicPr>
          <p:cNvPr id="226" name="Google Shape;226;p31"/>
          <p:cNvPicPr preferRelativeResize="0"/>
          <p:nvPr/>
        </p:nvPicPr>
        <p:blipFill>
          <a:blip r:embed="rId3">
            <a:alphaModFix/>
          </a:blip>
          <a:stretch>
            <a:fillRect/>
          </a:stretch>
        </p:blipFill>
        <p:spPr>
          <a:xfrm>
            <a:off x="121800" y="630700"/>
            <a:ext cx="8900401" cy="2115525"/>
          </a:xfrm>
          <a:prstGeom prst="rect">
            <a:avLst/>
          </a:prstGeom>
          <a:noFill/>
          <a:ln>
            <a:noFill/>
          </a:ln>
        </p:spPr>
      </p:pic>
      <p:pic>
        <p:nvPicPr>
          <p:cNvPr id="227" name="Google Shape;227;p31"/>
          <p:cNvPicPr preferRelativeResize="0"/>
          <p:nvPr/>
        </p:nvPicPr>
        <p:blipFill>
          <a:blip r:embed="rId4">
            <a:alphaModFix/>
          </a:blip>
          <a:stretch>
            <a:fillRect/>
          </a:stretch>
        </p:blipFill>
        <p:spPr>
          <a:xfrm>
            <a:off x="2150100" y="2746225"/>
            <a:ext cx="6915150" cy="3717350"/>
          </a:xfrm>
          <a:prstGeom prst="rect">
            <a:avLst/>
          </a:prstGeom>
          <a:noFill/>
          <a:ln>
            <a:noFill/>
          </a:ln>
          <a:effectLst>
            <a:reflection blurRad="0" dir="0" dist="0" endA="0" endPos="40000" fadeDir="5400012" kx="0" rotWithShape="0" algn="bl" stA="18000" stPos="0" sy="-100000" ky="0"/>
          </a:effectLst>
        </p:spPr>
      </p:pic>
      <p:sp>
        <p:nvSpPr>
          <p:cNvPr id="228" name="Google Shape;228;p31"/>
          <p:cNvSpPr txBox="1"/>
          <p:nvPr/>
        </p:nvSpPr>
        <p:spPr>
          <a:xfrm>
            <a:off x="0" y="2660550"/>
            <a:ext cx="2150100" cy="4217400"/>
          </a:xfrm>
          <a:prstGeom prst="rect">
            <a:avLst/>
          </a:prstGeom>
          <a:noFill/>
          <a:ln>
            <a:noFill/>
          </a:ln>
        </p:spPr>
        <p:txBody>
          <a:bodyPr anchorCtr="0" anchor="t" bIns="91425" lIns="91425" spcFirstLastPara="1" rIns="91425" wrap="square" tIns="91425">
            <a:spAutoFit/>
          </a:bodyPr>
          <a:lstStyle/>
          <a:p>
            <a:pPr indent="-368300" lvl="0" marL="457200" rtl="0" algn="l">
              <a:spcBef>
                <a:spcPts val="0"/>
              </a:spcBef>
              <a:spcAft>
                <a:spcPts val="0"/>
              </a:spcAft>
              <a:buClr>
                <a:schemeClr val="lt1"/>
              </a:buClr>
              <a:buSzPts val="2200"/>
              <a:buChar char="●"/>
            </a:pPr>
            <a:r>
              <a:rPr b="1" lang="en" sz="1500">
                <a:solidFill>
                  <a:schemeClr val="lt1"/>
                </a:solidFill>
              </a:rPr>
              <a:t>AB de Villiers</a:t>
            </a:r>
            <a:r>
              <a:rPr lang="en" sz="1500">
                <a:solidFill>
                  <a:schemeClr val="lt1"/>
                </a:solidFill>
              </a:rPr>
              <a:t>, </a:t>
            </a:r>
            <a:r>
              <a:rPr b="1" lang="en" sz="1500">
                <a:solidFill>
                  <a:schemeClr val="lt1"/>
                </a:solidFill>
              </a:rPr>
              <a:t>Gayle</a:t>
            </a:r>
            <a:r>
              <a:rPr lang="en" sz="1500">
                <a:solidFill>
                  <a:schemeClr val="lt1"/>
                </a:solidFill>
              </a:rPr>
              <a:t> have the highest strike rates in IPL. They are the big hitters and can win any match on their day</a:t>
            </a:r>
            <a:endParaRPr sz="1500">
              <a:solidFill>
                <a:schemeClr val="lt1"/>
              </a:solidFill>
            </a:endParaRPr>
          </a:p>
          <a:p>
            <a:pPr indent="-323850" lvl="0" marL="457200" rtl="0" algn="l">
              <a:spcBef>
                <a:spcPts val="0"/>
              </a:spcBef>
              <a:spcAft>
                <a:spcPts val="0"/>
              </a:spcAft>
              <a:buClr>
                <a:schemeClr val="lt1"/>
              </a:buClr>
              <a:buSzPts val="1500"/>
              <a:buChar char="●"/>
            </a:pPr>
            <a:r>
              <a:rPr lang="en" sz="1500">
                <a:solidFill>
                  <a:schemeClr val="lt1"/>
                </a:solidFill>
              </a:rPr>
              <a:t>One surprise here is that </a:t>
            </a:r>
            <a:r>
              <a:rPr b="1" lang="en" sz="1500">
                <a:solidFill>
                  <a:schemeClr val="lt1"/>
                </a:solidFill>
              </a:rPr>
              <a:t>Harbhajan Singh</a:t>
            </a:r>
            <a:r>
              <a:rPr lang="en" sz="1500">
                <a:solidFill>
                  <a:schemeClr val="lt1"/>
                </a:solidFill>
              </a:rPr>
              <a:t> who is a bowler has a strike rate of 130+ and comes before Sk Raina in raking</a:t>
            </a:r>
            <a:endParaRPr sz="1500">
              <a:solidFill>
                <a:schemeClr val="lt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58" name="Shape 58"/>
        <p:cNvGrpSpPr/>
        <p:nvPr/>
      </p:nvGrpSpPr>
      <p:grpSpPr>
        <a:xfrm>
          <a:off x="0" y="0"/>
          <a:ext cx="0" cy="0"/>
          <a:chOff x="0" y="0"/>
          <a:chExt cx="0" cy="0"/>
        </a:xfrm>
      </p:grpSpPr>
      <p:sp>
        <p:nvSpPr>
          <p:cNvPr id="59" name="Google Shape;59;p14"/>
          <p:cNvSpPr txBox="1"/>
          <p:nvPr/>
        </p:nvSpPr>
        <p:spPr>
          <a:xfrm>
            <a:off x="777000" y="711175"/>
            <a:ext cx="7947300" cy="1046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en" sz="5600">
                <a:solidFill>
                  <a:srgbClr val="0000FF"/>
                </a:solidFill>
                <a:latin typeface="Comic Sans MS"/>
                <a:ea typeface="Comic Sans MS"/>
                <a:cs typeface="Comic Sans MS"/>
                <a:sym typeface="Comic Sans MS"/>
              </a:rPr>
              <a:t>IPL DATA ANALYSIS</a:t>
            </a:r>
            <a:endParaRPr b="1" sz="5600">
              <a:solidFill>
                <a:srgbClr val="0000FF"/>
              </a:solidFill>
              <a:latin typeface="Comic Sans MS"/>
              <a:ea typeface="Comic Sans MS"/>
              <a:cs typeface="Comic Sans MS"/>
              <a:sym typeface="Comic Sans MS"/>
            </a:endParaRPr>
          </a:p>
        </p:txBody>
      </p:sp>
      <p:sp>
        <p:nvSpPr>
          <p:cNvPr id="60" name="Google Shape;60;p14"/>
          <p:cNvSpPr txBox="1"/>
          <p:nvPr/>
        </p:nvSpPr>
        <p:spPr>
          <a:xfrm>
            <a:off x="3001675" y="1757875"/>
            <a:ext cx="33168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000">
                <a:solidFill>
                  <a:schemeClr val="lt1"/>
                </a:solidFill>
              </a:rPr>
              <a:t>PRESENTED BY</a:t>
            </a:r>
            <a:endParaRPr b="1" sz="3200">
              <a:solidFill>
                <a:schemeClr val="lt1"/>
              </a:solidFill>
            </a:endParaRPr>
          </a:p>
        </p:txBody>
      </p:sp>
      <p:pic>
        <p:nvPicPr>
          <p:cNvPr id="61" name="Google Shape;61;p14"/>
          <p:cNvPicPr preferRelativeResize="0"/>
          <p:nvPr/>
        </p:nvPicPr>
        <p:blipFill>
          <a:blip r:embed="rId3">
            <a:alphaModFix/>
          </a:blip>
          <a:stretch>
            <a:fillRect/>
          </a:stretch>
        </p:blipFill>
        <p:spPr>
          <a:xfrm>
            <a:off x="3199023" y="2497025"/>
            <a:ext cx="2532175" cy="2532175"/>
          </a:xfrm>
          <a:prstGeom prst="rect">
            <a:avLst/>
          </a:prstGeom>
          <a:noFill/>
          <a:ln>
            <a:noFill/>
          </a:ln>
        </p:spPr>
      </p:pic>
      <p:sp>
        <p:nvSpPr>
          <p:cNvPr id="62" name="Google Shape;62;p14"/>
          <p:cNvSpPr txBox="1"/>
          <p:nvPr/>
        </p:nvSpPr>
        <p:spPr>
          <a:xfrm>
            <a:off x="3199025" y="5029200"/>
            <a:ext cx="33168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solidFill>
                  <a:schemeClr val="lt1"/>
                </a:solidFill>
                <a:latin typeface="Georgia"/>
                <a:ea typeface="Georgia"/>
                <a:cs typeface="Georgia"/>
                <a:sym typeface="Georgia"/>
              </a:rPr>
              <a:t>Syed Abadul Rahaman</a:t>
            </a:r>
            <a:endParaRPr sz="2400">
              <a:solidFill>
                <a:schemeClr val="lt1"/>
              </a:solidFill>
              <a:latin typeface="Georgia"/>
              <a:ea typeface="Georgia"/>
              <a:cs typeface="Georgia"/>
              <a:sym typeface="Georgia"/>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32" name="Shape 232"/>
        <p:cNvGrpSpPr/>
        <p:nvPr/>
      </p:nvGrpSpPr>
      <p:grpSpPr>
        <a:xfrm>
          <a:off x="0" y="0"/>
          <a:ext cx="0" cy="0"/>
          <a:chOff x="0" y="0"/>
          <a:chExt cx="0" cy="0"/>
        </a:xfrm>
      </p:grpSpPr>
      <p:sp>
        <p:nvSpPr>
          <p:cNvPr id="233" name="Google Shape;233;p32"/>
          <p:cNvSpPr txBox="1"/>
          <p:nvPr/>
        </p:nvSpPr>
        <p:spPr>
          <a:xfrm>
            <a:off x="0" y="83700"/>
            <a:ext cx="8964600" cy="723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500">
                <a:solidFill>
                  <a:srgbClr val="FF0000"/>
                </a:solidFill>
              </a:rPr>
              <a:t>HIGHEST BATTING AVERAGES IN IPL</a:t>
            </a:r>
            <a:endParaRPr b="1" sz="3500">
              <a:solidFill>
                <a:srgbClr val="FF0000"/>
              </a:solidFill>
            </a:endParaRPr>
          </a:p>
        </p:txBody>
      </p:sp>
      <p:pic>
        <p:nvPicPr>
          <p:cNvPr id="234" name="Google Shape;234;p32"/>
          <p:cNvPicPr preferRelativeResize="0"/>
          <p:nvPr/>
        </p:nvPicPr>
        <p:blipFill>
          <a:blip r:embed="rId3">
            <a:alphaModFix/>
          </a:blip>
          <a:stretch>
            <a:fillRect/>
          </a:stretch>
        </p:blipFill>
        <p:spPr>
          <a:xfrm>
            <a:off x="293600" y="807000"/>
            <a:ext cx="8671000" cy="830575"/>
          </a:xfrm>
          <a:prstGeom prst="rect">
            <a:avLst/>
          </a:prstGeom>
          <a:noFill/>
          <a:ln>
            <a:noFill/>
          </a:ln>
        </p:spPr>
      </p:pic>
      <p:pic>
        <p:nvPicPr>
          <p:cNvPr id="235" name="Google Shape;235;p32"/>
          <p:cNvPicPr preferRelativeResize="0"/>
          <p:nvPr/>
        </p:nvPicPr>
        <p:blipFill>
          <a:blip r:embed="rId4">
            <a:alphaModFix/>
          </a:blip>
          <a:stretch>
            <a:fillRect/>
          </a:stretch>
        </p:blipFill>
        <p:spPr>
          <a:xfrm>
            <a:off x="390725" y="1804900"/>
            <a:ext cx="8362551" cy="3619500"/>
          </a:xfrm>
          <a:prstGeom prst="rect">
            <a:avLst/>
          </a:prstGeom>
          <a:noFill/>
          <a:ln>
            <a:noFill/>
          </a:ln>
        </p:spPr>
      </p:pic>
      <p:sp>
        <p:nvSpPr>
          <p:cNvPr id="236" name="Google Shape;236;p32"/>
          <p:cNvSpPr txBox="1"/>
          <p:nvPr/>
        </p:nvSpPr>
        <p:spPr>
          <a:xfrm>
            <a:off x="200850" y="5492400"/>
            <a:ext cx="8562900" cy="1077300"/>
          </a:xfrm>
          <a:prstGeom prst="rect">
            <a:avLst/>
          </a:prstGeom>
          <a:noFill/>
          <a:ln>
            <a:noFill/>
          </a:ln>
        </p:spPr>
        <p:txBody>
          <a:bodyPr anchorCtr="0" anchor="t" bIns="91425" lIns="91425" spcFirstLastPara="1" rIns="91425" wrap="square" tIns="91425">
            <a:spAutoFit/>
          </a:bodyPr>
          <a:lstStyle/>
          <a:p>
            <a:pPr indent="-381000" lvl="0" marL="457200" rtl="0" algn="l">
              <a:spcBef>
                <a:spcPts val="0"/>
              </a:spcBef>
              <a:spcAft>
                <a:spcPts val="0"/>
              </a:spcAft>
              <a:buClr>
                <a:schemeClr val="lt1"/>
              </a:buClr>
              <a:buSzPts val="2400"/>
              <a:buChar char="●"/>
            </a:pPr>
            <a:r>
              <a:rPr b="1" lang="en" sz="1700">
                <a:solidFill>
                  <a:schemeClr val="lt1"/>
                </a:solidFill>
              </a:rPr>
              <a:t>LMP Simmons</a:t>
            </a:r>
            <a:r>
              <a:rPr lang="en" sz="1700">
                <a:solidFill>
                  <a:schemeClr val="lt1"/>
                </a:solidFill>
              </a:rPr>
              <a:t> has the highest average followed by </a:t>
            </a:r>
            <a:r>
              <a:rPr b="1" lang="en" sz="1700">
                <a:solidFill>
                  <a:schemeClr val="lt1"/>
                </a:solidFill>
              </a:rPr>
              <a:t>CH Gayle</a:t>
            </a:r>
            <a:r>
              <a:rPr lang="en" sz="1700">
                <a:solidFill>
                  <a:schemeClr val="lt1"/>
                </a:solidFill>
              </a:rPr>
              <a:t> and </a:t>
            </a:r>
            <a:r>
              <a:rPr b="1" lang="en" sz="1700">
                <a:solidFill>
                  <a:schemeClr val="lt1"/>
                </a:solidFill>
              </a:rPr>
              <a:t>SE Marsh</a:t>
            </a:r>
            <a:endParaRPr b="1" sz="1700">
              <a:solidFill>
                <a:schemeClr val="lt1"/>
              </a:solidFill>
            </a:endParaRPr>
          </a:p>
          <a:p>
            <a:pPr indent="-336550" lvl="0" marL="457200" rtl="0" algn="l">
              <a:spcBef>
                <a:spcPts val="0"/>
              </a:spcBef>
              <a:spcAft>
                <a:spcPts val="0"/>
              </a:spcAft>
              <a:buClr>
                <a:schemeClr val="lt1"/>
              </a:buClr>
              <a:buSzPts val="1700"/>
              <a:buChar char="●"/>
            </a:pPr>
            <a:r>
              <a:rPr lang="en" sz="1700">
                <a:solidFill>
                  <a:schemeClr val="lt1"/>
                </a:solidFill>
              </a:rPr>
              <a:t>Rahane, Warner and Hayden might not be in the top 10 run getters but have maintained a good average over the years.</a:t>
            </a:r>
            <a:endParaRPr sz="1700">
              <a:solidFill>
                <a:schemeClr val="lt1"/>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40" name="Shape 240"/>
        <p:cNvGrpSpPr/>
        <p:nvPr/>
      </p:nvGrpSpPr>
      <p:grpSpPr>
        <a:xfrm>
          <a:off x="0" y="0"/>
          <a:ext cx="0" cy="0"/>
          <a:chOff x="0" y="0"/>
          <a:chExt cx="0" cy="0"/>
        </a:xfrm>
      </p:grpSpPr>
      <p:sp>
        <p:nvSpPr>
          <p:cNvPr id="241" name="Google Shape;241;p33"/>
          <p:cNvSpPr txBox="1"/>
          <p:nvPr/>
        </p:nvSpPr>
        <p:spPr>
          <a:xfrm>
            <a:off x="73175" y="83675"/>
            <a:ext cx="5797200" cy="723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500">
                <a:solidFill>
                  <a:srgbClr val="FF0000"/>
                </a:solidFill>
              </a:rPr>
              <a:t>MOST  </a:t>
            </a:r>
            <a:r>
              <a:rPr b="1" lang="en" sz="3500">
                <a:solidFill>
                  <a:srgbClr val="FF0000"/>
                </a:solidFill>
              </a:rPr>
              <a:t>WICKETS TAKERS</a:t>
            </a:r>
            <a:endParaRPr b="1" sz="3500">
              <a:solidFill>
                <a:srgbClr val="FF0000"/>
              </a:solidFill>
            </a:endParaRPr>
          </a:p>
        </p:txBody>
      </p:sp>
      <p:pic>
        <p:nvPicPr>
          <p:cNvPr id="242" name="Google Shape;242;p33"/>
          <p:cNvPicPr preferRelativeResize="0"/>
          <p:nvPr/>
        </p:nvPicPr>
        <p:blipFill>
          <a:blip r:embed="rId3">
            <a:alphaModFix/>
          </a:blip>
          <a:stretch>
            <a:fillRect/>
          </a:stretch>
        </p:blipFill>
        <p:spPr>
          <a:xfrm>
            <a:off x="278663" y="720300"/>
            <a:ext cx="8586675" cy="857475"/>
          </a:xfrm>
          <a:prstGeom prst="rect">
            <a:avLst/>
          </a:prstGeom>
          <a:noFill/>
          <a:ln>
            <a:noFill/>
          </a:ln>
        </p:spPr>
      </p:pic>
      <p:pic>
        <p:nvPicPr>
          <p:cNvPr id="243" name="Google Shape;243;p33"/>
          <p:cNvPicPr preferRelativeResize="0"/>
          <p:nvPr/>
        </p:nvPicPr>
        <p:blipFill>
          <a:blip r:embed="rId4">
            <a:alphaModFix/>
          </a:blip>
          <a:stretch>
            <a:fillRect/>
          </a:stretch>
        </p:blipFill>
        <p:spPr>
          <a:xfrm>
            <a:off x="2171700" y="1760050"/>
            <a:ext cx="6972300" cy="3762375"/>
          </a:xfrm>
          <a:prstGeom prst="rect">
            <a:avLst/>
          </a:prstGeom>
          <a:noFill/>
          <a:ln>
            <a:noFill/>
          </a:ln>
          <a:effectLst>
            <a:reflection blurRad="0" dir="5400000" dist="190500" endA="0" endPos="28000" fadeDir="5400012" kx="0" rotWithShape="0" algn="bl" stA="30000" stPos="0" sy="-100000" ky="0"/>
          </a:effectLst>
        </p:spPr>
      </p:pic>
      <p:sp>
        <p:nvSpPr>
          <p:cNvPr id="244" name="Google Shape;244;p33"/>
          <p:cNvSpPr txBox="1"/>
          <p:nvPr/>
        </p:nvSpPr>
        <p:spPr>
          <a:xfrm>
            <a:off x="132975" y="2429450"/>
            <a:ext cx="1844400" cy="2413500"/>
          </a:xfrm>
          <a:prstGeom prst="rect">
            <a:avLst/>
          </a:prstGeom>
          <a:noFill/>
          <a:ln>
            <a:noFill/>
          </a:ln>
        </p:spPr>
        <p:txBody>
          <a:bodyPr anchorCtr="0" anchor="t" bIns="91425" lIns="91425" spcFirstLastPara="1" rIns="91425" wrap="square" tIns="91425">
            <a:spAutoFit/>
          </a:bodyPr>
          <a:lstStyle/>
          <a:p>
            <a:pPr indent="-330200" lvl="0" marL="457200" rtl="0" algn="l">
              <a:lnSpc>
                <a:spcPct val="115000"/>
              </a:lnSpc>
              <a:spcBef>
                <a:spcPts val="1200"/>
              </a:spcBef>
              <a:spcAft>
                <a:spcPts val="0"/>
              </a:spcAft>
              <a:buClr>
                <a:schemeClr val="lt1"/>
              </a:buClr>
              <a:buSzPts val="1600"/>
              <a:buChar char="●"/>
            </a:pPr>
            <a:r>
              <a:rPr b="1" lang="en" sz="1600">
                <a:solidFill>
                  <a:schemeClr val="lt1"/>
                </a:solidFill>
              </a:rPr>
              <a:t>Malinga</a:t>
            </a:r>
            <a:r>
              <a:rPr lang="en" sz="1600">
                <a:solidFill>
                  <a:schemeClr val="lt1"/>
                </a:solidFill>
              </a:rPr>
              <a:t> has taken the most number of wickets in IPL followed by Amit Mishra and Bravo</a:t>
            </a:r>
            <a:endParaRPr sz="2300">
              <a:solidFill>
                <a:schemeClr val="lt1"/>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48" name="Shape 248"/>
        <p:cNvGrpSpPr/>
        <p:nvPr/>
      </p:nvGrpSpPr>
      <p:grpSpPr>
        <a:xfrm>
          <a:off x="0" y="0"/>
          <a:ext cx="0" cy="0"/>
          <a:chOff x="0" y="0"/>
          <a:chExt cx="0" cy="0"/>
        </a:xfrm>
      </p:grpSpPr>
      <p:sp>
        <p:nvSpPr>
          <p:cNvPr id="249" name="Google Shape;249;p34"/>
          <p:cNvSpPr txBox="1"/>
          <p:nvPr/>
        </p:nvSpPr>
        <p:spPr>
          <a:xfrm>
            <a:off x="103050" y="77725"/>
            <a:ext cx="6469500" cy="723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500">
                <a:solidFill>
                  <a:srgbClr val="FF0000"/>
                </a:solidFill>
              </a:rPr>
              <a:t>BEST BOWLING AVERAGES</a:t>
            </a:r>
            <a:endParaRPr b="1" sz="3500">
              <a:solidFill>
                <a:srgbClr val="FF0000"/>
              </a:solidFill>
            </a:endParaRPr>
          </a:p>
        </p:txBody>
      </p:sp>
      <p:pic>
        <p:nvPicPr>
          <p:cNvPr id="250" name="Google Shape;250;p34"/>
          <p:cNvPicPr preferRelativeResize="0"/>
          <p:nvPr/>
        </p:nvPicPr>
        <p:blipFill>
          <a:blip r:embed="rId3">
            <a:alphaModFix/>
          </a:blip>
          <a:stretch>
            <a:fillRect/>
          </a:stretch>
        </p:blipFill>
        <p:spPr>
          <a:xfrm>
            <a:off x="2133600" y="2961475"/>
            <a:ext cx="7010400" cy="3666425"/>
          </a:xfrm>
          <a:prstGeom prst="rect">
            <a:avLst/>
          </a:prstGeom>
          <a:noFill/>
          <a:ln>
            <a:noFill/>
          </a:ln>
        </p:spPr>
      </p:pic>
      <p:pic>
        <p:nvPicPr>
          <p:cNvPr id="251" name="Google Shape;251;p34"/>
          <p:cNvPicPr preferRelativeResize="0"/>
          <p:nvPr/>
        </p:nvPicPr>
        <p:blipFill>
          <a:blip r:embed="rId4">
            <a:alphaModFix/>
          </a:blip>
          <a:stretch>
            <a:fillRect/>
          </a:stretch>
        </p:blipFill>
        <p:spPr>
          <a:xfrm>
            <a:off x="238125" y="717350"/>
            <a:ext cx="8667750" cy="2133600"/>
          </a:xfrm>
          <a:prstGeom prst="rect">
            <a:avLst/>
          </a:prstGeom>
          <a:noFill/>
          <a:ln>
            <a:noFill/>
          </a:ln>
        </p:spPr>
      </p:pic>
      <p:sp>
        <p:nvSpPr>
          <p:cNvPr id="252" name="Google Shape;252;p34"/>
          <p:cNvSpPr txBox="1"/>
          <p:nvPr/>
        </p:nvSpPr>
        <p:spPr>
          <a:xfrm>
            <a:off x="-164350" y="3428988"/>
            <a:ext cx="2375700" cy="28938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lt1"/>
              </a:buClr>
              <a:buSzPts val="1600"/>
              <a:buChar char="●"/>
            </a:pPr>
            <a:r>
              <a:rPr lang="en" sz="1600">
                <a:solidFill>
                  <a:schemeClr val="lt1"/>
                </a:solidFill>
              </a:rPr>
              <a:t>Malinga has taken the most wickets at the best avg of 16.27.</a:t>
            </a:r>
            <a:endParaRPr sz="1600">
              <a:solidFill>
                <a:schemeClr val="lt1"/>
              </a:solidFill>
            </a:endParaRPr>
          </a:p>
          <a:p>
            <a:pPr indent="-330200" lvl="0" marL="457200" rtl="0" algn="l">
              <a:spcBef>
                <a:spcPts val="0"/>
              </a:spcBef>
              <a:spcAft>
                <a:spcPts val="0"/>
              </a:spcAft>
              <a:buClr>
                <a:schemeClr val="lt1"/>
              </a:buClr>
              <a:buSzPts val="1600"/>
              <a:buChar char="●"/>
            </a:pPr>
            <a:r>
              <a:rPr lang="en" sz="1600">
                <a:solidFill>
                  <a:schemeClr val="lt1"/>
                </a:solidFill>
              </a:rPr>
              <a:t>Malinga, Bravo, Nehra have played 8 and above seasons and hence have taken more wickets and improved average</a:t>
            </a:r>
            <a:endParaRPr sz="1600">
              <a:solidFill>
                <a:schemeClr val="lt1"/>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56" name="Shape 256"/>
        <p:cNvGrpSpPr/>
        <p:nvPr/>
      </p:nvGrpSpPr>
      <p:grpSpPr>
        <a:xfrm>
          <a:off x="0" y="0"/>
          <a:ext cx="0" cy="0"/>
          <a:chOff x="0" y="0"/>
          <a:chExt cx="0" cy="0"/>
        </a:xfrm>
      </p:grpSpPr>
      <p:sp>
        <p:nvSpPr>
          <p:cNvPr id="257" name="Google Shape;257;p35"/>
          <p:cNvSpPr txBox="1"/>
          <p:nvPr/>
        </p:nvSpPr>
        <p:spPr>
          <a:xfrm>
            <a:off x="3511175" y="98625"/>
            <a:ext cx="2433900" cy="76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800">
                <a:solidFill>
                  <a:srgbClr val="FF0000"/>
                </a:solidFill>
              </a:rPr>
              <a:t>BOWLER</a:t>
            </a:r>
            <a:endParaRPr b="1" sz="3800">
              <a:solidFill>
                <a:srgbClr val="FF0000"/>
              </a:solidFill>
            </a:endParaRPr>
          </a:p>
        </p:txBody>
      </p:sp>
      <p:pic>
        <p:nvPicPr>
          <p:cNvPr id="258" name="Google Shape;258;p35"/>
          <p:cNvPicPr preferRelativeResize="0"/>
          <p:nvPr/>
        </p:nvPicPr>
        <p:blipFill>
          <a:blip r:embed="rId3">
            <a:alphaModFix/>
          </a:blip>
          <a:stretch>
            <a:fillRect/>
          </a:stretch>
        </p:blipFill>
        <p:spPr>
          <a:xfrm>
            <a:off x="5123325" y="1384188"/>
            <a:ext cx="3916101" cy="3625050"/>
          </a:xfrm>
          <a:prstGeom prst="rect">
            <a:avLst/>
          </a:prstGeom>
          <a:noFill/>
          <a:ln>
            <a:noFill/>
          </a:ln>
        </p:spPr>
      </p:pic>
      <p:pic>
        <p:nvPicPr>
          <p:cNvPr id="259" name="Google Shape;259;p35"/>
          <p:cNvPicPr preferRelativeResize="0"/>
          <p:nvPr/>
        </p:nvPicPr>
        <p:blipFill>
          <a:blip r:embed="rId4">
            <a:alphaModFix/>
          </a:blip>
          <a:stretch>
            <a:fillRect/>
          </a:stretch>
        </p:blipFill>
        <p:spPr>
          <a:xfrm>
            <a:off x="0" y="1478487"/>
            <a:ext cx="5063550" cy="3436475"/>
          </a:xfrm>
          <a:prstGeom prst="rect">
            <a:avLst/>
          </a:prstGeom>
          <a:noFill/>
          <a:ln>
            <a:noFill/>
          </a:ln>
        </p:spPr>
      </p:pic>
      <p:sp>
        <p:nvSpPr>
          <p:cNvPr id="260" name="Google Shape;260;p35"/>
          <p:cNvSpPr txBox="1"/>
          <p:nvPr/>
        </p:nvSpPr>
        <p:spPr>
          <a:xfrm>
            <a:off x="865100" y="801363"/>
            <a:ext cx="31527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n" sz="3200">
                <a:solidFill>
                  <a:srgbClr val="FF0000"/>
                </a:solidFill>
              </a:rPr>
              <a:t>STRIKE RATE</a:t>
            </a:r>
            <a:endParaRPr sz="1600">
              <a:solidFill>
                <a:schemeClr val="dk2"/>
              </a:solidFill>
            </a:endParaRPr>
          </a:p>
        </p:txBody>
      </p:sp>
      <p:sp>
        <p:nvSpPr>
          <p:cNvPr id="261" name="Google Shape;261;p35"/>
          <p:cNvSpPr txBox="1"/>
          <p:nvPr/>
        </p:nvSpPr>
        <p:spPr>
          <a:xfrm>
            <a:off x="5616350" y="809025"/>
            <a:ext cx="3662100" cy="661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n" sz="3100">
                <a:solidFill>
                  <a:srgbClr val="FF0000"/>
                </a:solidFill>
              </a:rPr>
              <a:t>ECONOMY RATE</a:t>
            </a:r>
            <a:endParaRPr sz="1500">
              <a:solidFill>
                <a:schemeClr val="dk2"/>
              </a:solidFill>
            </a:endParaRPr>
          </a:p>
        </p:txBody>
      </p:sp>
      <p:sp>
        <p:nvSpPr>
          <p:cNvPr id="262" name="Google Shape;262;p35"/>
          <p:cNvSpPr txBox="1"/>
          <p:nvPr/>
        </p:nvSpPr>
        <p:spPr>
          <a:xfrm>
            <a:off x="-106100" y="5009250"/>
            <a:ext cx="9338400" cy="1493100"/>
          </a:xfrm>
          <a:prstGeom prst="rect">
            <a:avLst/>
          </a:prstGeom>
          <a:noFill/>
          <a:ln>
            <a:noFill/>
          </a:ln>
        </p:spPr>
        <p:txBody>
          <a:bodyPr anchorCtr="0" anchor="t" bIns="91425" lIns="91425" spcFirstLastPara="1" rIns="91425" wrap="square" tIns="91425">
            <a:spAutoFit/>
          </a:bodyPr>
          <a:lstStyle/>
          <a:p>
            <a:pPr indent="-336550" lvl="0" marL="457200" rtl="0" algn="l">
              <a:spcBef>
                <a:spcPts val="0"/>
              </a:spcBef>
              <a:spcAft>
                <a:spcPts val="0"/>
              </a:spcAft>
              <a:buClr>
                <a:schemeClr val="lt1"/>
              </a:buClr>
              <a:buSzPts val="1700"/>
              <a:buChar char="●"/>
            </a:pPr>
            <a:r>
              <a:rPr lang="en" sz="1700">
                <a:solidFill>
                  <a:schemeClr val="lt1"/>
                </a:solidFill>
              </a:rPr>
              <a:t>SL Malinga appears on both lists, indicating his effectiveness both in taking wickets frequently and in controlling the run rate. This makes him an exceptionally valuable bowler.</a:t>
            </a:r>
            <a:endParaRPr sz="1700">
              <a:solidFill>
                <a:schemeClr val="lt1"/>
              </a:solidFill>
            </a:endParaRPr>
          </a:p>
          <a:p>
            <a:pPr indent="-336550" lvl="0" marL="457200" rtl="0" algn="l">
              <a:spcBef>
                <a:spcPts val="0"/>
              </a:spcBef>
              <a:spcAft>
                <a:spcPts val="0"/>
              </a:spcAft>
              <a:buClr>
                <a:schemeClr val="lt1"/>
              </a:buClr>
              <a:buSzPts val="1700"/>
              <a:buChar char="●"/>
            </a:pPr>
            <a:r>
              <a:rPr lang="en" sz="1700">
                <a:solidFill>
                  <a:schemeClr val="lt1"/>
                </a:solidFill>
              </a:rPr>
              <a:t>Bowlers like DJ Bravo and A Nehra are more focused on taking wickets frequently (strike rate)</a:t>
            </a:r>
            <a:endParaRPr sz="1700">
              <a:solidFill>
                <a:schemeClr val="lt1"/>
              </a:solidFill>
            </a:endParaRPr>
          </a:p>
          <a:p>
            <a:pPr indent="-336550" lvl="0" marL="457200" rtl="0" algn="l">
              <a:spcBef>
                <a:spcPts val="0"/>
              </a:spcBef>
              <a:spcAft>
                <a:spcPts val="0"/>
              </a:spcAft>
              <a:buClr>
                <a:schemeClr val="lt1"/>
              </a:buClr>
              <a:buSzPts val="1700"/>
              <a:buChar char="●"/>
            </a:pPr>
            <a:r>
              <a:rPr lang="en" sz="1700">
                <a:solidFill>
                  <a:schemeClr val="lt1"/>
                </a:solidFill>
              </a:rPr>
              <a:t>Bowlers like R Ashwin and SP Narine are more focused on restricting runs (economy rate)</a:t>
            </a:r>
            <a:endParaRPr sz="1700">
              <a:solidFill>
                <a:schemeClr val="lt1"/>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66" name="Shape 266"/>
        <p:cNvGrpSpPr/>
        <p:nvPr/>
      </p:nvGrpSpPr>
      <p:grpSpPr>
        <a:xfrm>
          <a:off x="0" y="0"/>
          <a:ext cx="0" cy="0"/>
          <a:chOff x="0" y="0"/>
          <a:chExt cx="0" cy="0"/>
        </a:xfrm>
      </p:grpSpPr>
      <p:sp>
        <p:nvSpPr>
          <p:cNvPr id="267" name="Google Shape;267;p36"/>
          <p:cNvSpPr txBox="1"/>
          <p:nvPr/>
        </p:nvSpPr>
        <p:spPr>
          <a:xfrm>
            <a:off x="88175" y="83700"/>
            <a:ext cx="7500600" cy="723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500">
                <a:solidFill>
                  <a:srgbClr val="FF0000"/>
                </a:solidFill>
              </a:rPr>
              <a:t>EXTRAS RUN GIVEN BY BOWLER</a:t>
            </a:r>
            <a:endParaRPr b="1" sz="3500">
              <a:solidFill>
                <a:srgbClr val="FF0000"/>
              </a:solidFill>
            </a:endParaRPr>
          </a:p>
        </p:txBody>
      </p:sp>
      <p:pic>
        <p:nvPicPr>
          <p:cNvPr id="268" name="Google Shape;268;p36"/>
          <p:cNvPicPr preferRelativeResize="0"/>
          <p:nvPr/>
        </p:nvPicPr>
        <p:blipFill>
          <a:blip r:embed="rId3">
            <a:alphaModFix/>
          </a:blip>
          <a:stretch>
            <a:fillRect/>
          </a:stretch>
        </p:blipFill>
        <p:spPr>
          <a:xfrm>
            <a:off x="88175" y="1108800"/>
            <a:ext cx="8991601" cy="3248050"/>
          </a:xfrm>
          <a:prstGeom prst="rect">
            <a:avLst/>
          </a:prstGeom>
          <a:noFill/>
          <a:ln>
            <a:noFill/>
          </a:ln>
          <a:effectLst>
            <a:reflection blurRad="0" dir="0" dist="0" endA="0" endPos="22000" fadeDir="5400012" kx="0" rotWithShape="0" algn="bl" stA="15000" stPos="0" sy="-100000" ky="0"/>
          </a:effectLst>
        </p:spPr>
      </p:pic>
      <p:sp>
        <p:nvSpPr>
          <p:cNvPr id="269" name="Google Shape;269;p36"/>
          <p:cNvSpPr txBox="1"/>
          <p:nvPr/>
        </p:nvSpPr>
        <p:spPr>
          <a:xfrm>
            <a:off x="207650" y="4775200"/>
            <a:ext cx="8606100" cy="10158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chemeClr val="lt1"/>
              </a:buClr>
              <a:buSzPts val="1800"/>
              <a:buChar char="●"/>
            </a:pPr>
            <a:r>
              <a:rPr lang="en" sz="1800">
                <a:solidFill>
                  <a:schemeClr val="lt1"/>
                </a:solidFill>
              </a:rPr>
              <a:t>Malinga has given away most extras even he has most wicket takers and also good </a:t>
            </a:r>
            <a:r>
              <a:rPr lang="en" sz="1800">
                <a:solidFill>
                  <a:schemeClr val="lt1"/>
                </a:solidFill>
              </a:rPr>
              <a:t>economy</a:t>
            </a:r>
            <a:r>
              <a:rPr lang="en" sz="1800">
                <a:solidFill>
                  <a:schemeClr val="lt1"/>
                </a:solidFill>
              </a:rPr>
              <a:t> and strike rate</a:t>
            </a:r>
            <a:endParaRPr sz="1800">
              <a:solidFill>
                <a:schemeClr val="lt1"/>
              </a:solidFill>
            </a:endParaRPr>
          </a:p>
          <a:p>
            <a:pPr indent="-342900" lvl="0" marL="457200" rtl="0" algn="l">
              <a:spcBef>
                <a:spcPts val="0"/>
              </a:spcBef>
              <a:spcAft>
                <a:spcPts val="0"/>
              </a:spcAft>
              <a:buClr>
                <a:schemeClr val="lt1"/>
              </a:buClr>
              <a:buSzPts val="1800"/>
              <a:buChar char="●"/>
            </a:pPr>
            <a:r>
              <a:rPr lang="en" sz="1800">
                <a:solidFill>
                  <a:schemeClr val="lt1"/>
                </a:solidFill>
              </a:rPr>
              <a:t>Top 10 in this list are all pacers </a:t>
            </a:r>
            <a:endParaRPr sz="1800">
              <a:solidFill>
                <a:schemeClr val="lt1"/>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73" name="Shape 273"/>
        <p:cNvGrpSpPr/>
        <p:nvPr/>
      </p:nvGrpSpPr>
      <p:grpSpPr>
        <a:xfrm>
          <a:off x="0" y="0"/>
          <a:ext cx="0" cy="0"/>
          <a:chOff x="0" y="0"/>
          <a:chExt cx="0" cy="0"/>
        </a:xfrm>
      </p:grpSpPr>
      <p:pic>
        <p:nvPicPr>
          <p:cNvPr id="274" name="Google Shape;274;p37"/>
          <p:cNvPicPr preferRelativeResize="0"/>
          <p:nvPr/>
        </p:nvPicPr>
        <p:blipFill>
          <a:blip r:embed="rId3">
            <a:alphaModFix/>
          </a:blip>
          <a:stretch>
            <a:fillRect/>
          </a:stretch>
        </p:blipFill>
        <p:spPr>
          <a:xfrm>
            <a:off x="331700" y="660400"/>
            <a:ext cx="8397001" cy="1365625"/>
          </a:xfrm>
          <a:prstGeom prst="rect">
            <a:avLst/>
          </a:prstGeom>
          <a:noFill/>
          <a:ln>
            <a:noFill/>
          </a:ln>
        </p:spPr>
      </p:pic>
      <p:sp>
        <p:nvSpPr>
          <p:cNvPr id="275" name="Google Shape;275;p37"/>
          <p:cNvSpPr txBox="1"/>
          <p:nvPr/>
        </p:nvSpPr>
        <p:spPr>
          <a:xfrm>
            <a:off x="115775" y="0"/>
            <a:ext cx="8397000" cy="723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500">
                <a:solidFill>
                  <a:srgbClr val="FF0000"/>
                </a:solidFill>
              </a:rPr>
              <a:t>DISTRIBUTION OF DISMISSAL TYPES</a:t>
            </a:r>
            <a:endParaRPr b="1" sz="3500">
              <a:solidFill>
                <a:srgbClr val="FF0000"/>
              </a:solidFill>
            </a:endParaRPr>
          </a:p>
        </p:txBody>
      </p:sp>
      <p:pic>
        <p:nvPicPr>
          <p:cNvPr id="276" name="Google Shape;276;p37"/>
          <p:cNvPicPr preferRelativeResize="0"/>
          <p:nvPr/>
        </p:nvPicPr>
        <p:blipFill>
          <a:blip r:embed="rId4">
            <a:alphaModFix/>
          </a:blip>
          <a:stretch>
            <a:fillRect/>
          </a:stretch>
        </p:blipFill>
        <p:spPr>
          <a:xfrm>
            <a:off x="3563200" y="2178425"/>
            <a:ext cx="5453700" cy="3821950"/>
          </a:xfrm>
          <a:prstGeom prst="rect">
            <a:avLst/>
          </a:prstGeom>
          <a:noFill/>
          <a:ln>
            <a:noFill/>
          </a:ln>
          <a:effectLst>
            <a:reflection blurRad="0" dir="0" dist="0" endA="0" endPos="30000" fadeDir="5400012" kx="0" rotWithShape="0" algn="bl" stA="40000" stPos="0" sy="-100000" ky="0"/>
          </a:effectLst>
        </p:spPr>
      </p:pic>
      <p:sp>
        <p:nvSpPr>
          <p:cNvPr id="277" name="Google Shape;277;p37"/>
          <p:cNvSpPr txBox="1"/>
          <p:nvPr/>
        </p:nvSpPr>
        <p:spPr>
          <a:xfrm>
            <a:off x="115775" y="2093925"/>
            <a:ext cx="3154800" cy="4633200"/>
          </a:xfrm>
          <a:prstGeom prst="rect">
            <a:avLst/>
          </a:prstGeom>
          <a:noFill/>
          <a:ln>
            <a:noFill/>
          </a:ln>
        </p:spPr>
        <p:txBody>
          <a:bodyPr anchorCtr="0" anchor="t" bIns="91425" lIns="91425" spcFirstLastPara="1" rIns="91425" wrap="square" tIns="91425">
            <a:spAutoFit/>
          </a:bodyPr>
          <a:lstStyle/>
          <a:p>
            <a:pPr indent="-336550" lvl="0" marL="457200" rtl="0" algn="l">
              <a:spcBef>
                <a:spcPts val="0"/>
              </a:spcBef>
              <a:spcAft>
                <a:spcPts val="0"/>
              </a:spcAft>
              <a:buClr>
                <a:schemeClr val="lt1"/>
              </a:buClr>
              <a:buSzPts val="1700"/>
              <a:buChar char="●"/>
            </a:pPr>
            <a:r>
              <a:rPr lang="en" sz="1700">
                <a:solidFill>
                  <a:schemeClr val="lt1"/>
                </a:solidFill>
              </a:rPr>
              <a:t>The high percentages of 'caught,' 'bowled,' and 'lbw' dismissals suggest that bowlers are either inducing batsmen to make errors or are bowling with precision</a:t>
            </a:r>
            <a:endParaRPr sz="1700">
              <a:solidFill>
                <a:schemeClr val="lt1"/>
              </a:solidFill>
            </a:endParaRPr>
          </a:p>
          <a:p>
            <a:pPr indent="-336550" lvl="0" marL="457200" rtl="0" algn="l">
              <a:spcBef>
                <a:spcPts val="0"/>
              </a:spcBef>
              <a:spcAft>
                <a:spcPts val="0"/>
              </a:spcAft>
              <a:buClr>
                <a:schemeClr val="lt1"/>
              </a:buClr>
              <a:buSzPts val="1700"/>
              <a:buChar char="●"/>
            </a:pPr>
            <a:r>
              <a:rPr lang="en" sz="1700">
                <a:solidFill>
                  <a:schemeClr val="lt1"/>
                </a:solidFill>
              </a:rPr>
              <a:t>The presence of run-out dismissals highlights the importance of good fielding and careful running between the wickets.</a:t>
            </a:r>
            <a:endParaRPr sz="1700">
              <a:solidFill>
                <a:schemeClr val="lt1"/>
              </a:solidFill>
            </a:endParaRPr>
          </a:p>
          <a:p>
            <a:pPr indent="-336550" lvl="0" marL="457200" rtl="0" algn="l">
              <a:spcBef>
                <a:spcPts val="0"/>
              </a:spcBef>
              <a:spcAft>
                <a:spcPts val="0"/>
              </a:spcAft>
              <a:buClr>
                <a:schemeClr val="lt1"/>
              </a:buClr>
              <a:buSzPts val="1700"/>
              <a:buChar char="●"/>
            </a:pPr>
            <a:r>
              <a:rPr lang="en" sz="1700">
                <a:solidFill>
                  <a:schemeClr val="lt1"/>
                </a:solidFill>
              </a:rPr>
              <a:t>The distribution shows that while batsmen are often aggressive (leading to being caught)</a:t>
            </a:r>
            <a:endParaRPr sz="1700">
              <a:solidFill>
                <a:schemeClr val="lt1"/>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81" name="Shape 281"/>
        <p:cNvGrpSpPr/>
        <p:nvPr/>
      </p:nvGrpSpPr>
      <p:grpSpPr>
        <a:xfrm>
          <a:off x="0" y="0"/>
          <a:ext cx="0" cy="0"/>
          <a:chOff x="0" y="0"/>
          <a:chExt cx="0" cy="0"/>
        </a:xfrm>
      </p:grpSpPr>
      <p:sp>
        <p:nvSpPr>
          <p:cNvPr id="282" name="Google Shape;282;p38"/>
          <p:cNvSpPr txBox="1"/>
          <p:nvPr/>
        </p:nvSpPr>
        <p:spPr>
          <a:xfrm>
            <a:off x="0" y="68750"/>
            <a:ext cx="5364000" cy="954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5000">
                <a:solidFill>
                  <a:srgbClr val="FF0000"/>
                </a:solidFill>
              </a:rPr>
              <a:t>CONCLUSION</a:t>
            </a:r>
            <a:endParaRPr b="1" sz="5000">
              <a:solidFill>
                <a:srgbClr val="FF0000"/>
              </a:solidFill>
            </a:endParaRPr>
          </a:p>
        </p:txBody>
      </p:sp>
      <p:sp>
        <p:nvSpPr>
          <p:cNvPr id="283" name="Google Shape;283;p38"/>
          <p:cNvSpPr txBox="1"/>
          <p:nvPr/>
        </p:nvSpPr>
        <p:spPr>
          <a:xfrm>
            <a:off x="305550" y="1023050"/>
            <a:ext cx="8777100" cy="57258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chemeClr val="lt1"/>
              </a:buClr>
              <a:buSzPts val="1800"/>
              <a:buFont typeface="Spectral"/>
              <a:buChar char="●"/>
            </a:pPr>
            <a:r>
              <a:rPr lang="en" sz="1800">
                <a:solidFill>
                  <a:schemeClr val="lt1"/>
                </a:solidFill>
                <a:latin typeface="Spectral"/>
                <a:ea typeface="Spectral"/>
                <a:cs typeface="Spectral"/>
                <a:sym typeface="Spectral"/>
              </a:rPr>
              <a:t>Most teams decide to chase down totals after winning toss except for CSK which goes well with the fact that the have won most games (by good margin) by defending</a:t>
            </a:r>
            <a:endParaRPr sz="1800">
              <a:solidFill>
                <a:schemeClr val="lt1"/>
              </a:solidFill>
              <a:latin typeface="Spectral"/>
              <a:ea typeface="Spectral"/>
              <a:cs typeface="Spectral"/>
              <a:sym typeface="Spectral"/>
            </a:endParaRPr>
          </a:p>
          <a:p>
            <a:pPr indent="-342900" lvl="0" marL="457200" rtl="0" algn="l">
              <a:spcBef>
                <a:spcPts val="0"/>
              </a:spcBef>
              <a:spcAft>
                <a:spcPts val="0"/>
              </a:spcAft>
              <a:buClr>
                <a:schemeClr val="lt1"/>
              </a:buClr>
              <a:buSzPts val="1800"/>
              <a:buFont typeface="Spectral"/>
              <a:buChar char="●"/>
            </a:pPr>
            <a:r>
              <a:rPr lang="en" sz="1800">
                <a:solidFill>
                  <a:schemeClr val="lt1"/>
                </a:solidFill>
                <a:latin typeface="Spectral"/>
                <a:ea typeface="Spectral"/>
                <a:cs typeface="Spectral"/>
                <a:sym typeface="Spectral"/>
              </a:rPr>
              <a:t>54% times teams who have chased irrespective of winning or losing toss have won matches. But teams winning tosses and electing to field first have won most number of times. It has been uniform across all venues. Particularly KKR, KIX Punjab, DD and RCB have won by big wicket margin</a:t>
            </a:r>
            <a:endParaRPr sz="1800">
              <a:solidFill>
                <a:schemeClr val="lt1"/>
              </a:solidFill>
              <a:latin typeface="Spectral"/>
              <a:ea typeface="Spectral"/>
              <a:cs typeface="Spectral"/>
              <a:sym typeface="Spectral"/>
            </a:endParaRPr>
          </a:p>
          <a:p>
            <a:pPr indent="-342900" lvl="0" marL="457200" rtl="0" algn="l">
              <a:spcBef>
                <a:spcPts val="0"/>
              </a:spcBef>
              <a:spcAft>
                <a:spcPts val="0"/>
              </a:spcAft>
              <a:buClr>
                <a:schemeClr val="lt1"/>
              </a:buClr>
              <a:buSzPts val="1800"/>
              <a:buFont typeface="Spectral"/>
              <a:buChar char="●"/>
            </a:pPr>
            <a:r>
              <a:rPr lang="en" sz="1800">
                <a:solidFill>
                  <a:schemeClr val="lt1"/>
                </a:solidFill>
                <a:latin typeface="Spectral"/>
                <a:ea typeface="Spectral"/>
                <a:cs typeface="Spectral"/>
                <a:sym typeface="Spectral"/>
              </a:rPr>
              <a:t>MoM awards have mostly been received by batsmen implying t20 is a more batsmen-oriented game.</a:t>
            </a:r>
            <a:endParaRPr sz="1800">
              <a:solidFill>
                <a:schemeClr val="lt1"/>
              </a:solidFill>
              <a:latin typeface="Spectral"/>
              <a:ea typeface="Spectral"/>
              <a:cs typeface="Spectral"/>
              <a:sym typeface="Spectral"/>
            </a:endParaRPr>
          </a:p>
          <a:p>
            <a:pPr indent="-342900" lvl="0" marL="457200" rtl="0" algn="l">
              <a:spcBef>
                <a:spcPts val="0"/>
              </a:spcBef>
              <a:spcAft>
                <a:spcPts val="0"/>
              </a:spcAft>
              <a:buClr>
                <a:schemeClr val="lt1"/>
              </a:buClr>
              <a:buSzPts val="1800"/>
              <a:buFont typeface="Spectral"/>
              <a:buChar char="●"/>
            </a:pPr>
            <a:r>
              <a:rPr lang="en" sz="1800">
                <a:solidFill>
                  <a:schemeClr val="lt1"/>
                </a:solidFill>
                <a:latin typeface="Spectral"/>
                <a:ea typeface="Spectral"/>
                <a:cs typeface="Spectral"/>
                <a:sym typeface="Spectral"/>
              </a:rPr>
              <a:t>Suresh Raina has been most consistent batsmen among top run getters while AB has had the highest strike rate among all players who have played 10 or more seasons</a:t>
            </a:r>
            <a:endParaRPr sz="1800">
              <a:solidFill>
                <a:schemeClr val="lt1"/>
              </a:solidFill>
              <a:latin typeface="Spectral"/>
              <a:ea typeface="Spectral"/>
              <a:cs typeface="Spectral"/>
              <a:sym typeface="Spectral"/>
            </a:endParaRPr>
          </a:p>
          <a:p>
            <a:pPr indent="-342900" lvl="0" marL="457200" rtl="0" algn="l">
              <a:spcBef>
                <a:spcPts val="0"/>
              </a:spcBef>
              <a:spcAft>
                <a:spcPts val="0"/>
              </a:spcAft>
              <a:buClr>
                <a:schemeClr val="lt1"/>
              </a:buClr>
              <a:buSzPts val="1800"/>
              <a:buFont typeface="Spectral"/>
              <a:buChar char="●"/>
            </a:pPr>
            <a:r>
              <a:rPr lang="en" sz="1800">
                <a:solidFill>
                  <a:schemeClr val="lt1"/>
                </a:solidFill>
                <a:latin typeface="Spectral"/>
                <a:ea typeface="Spectral"/>
                <a:cs typeface="Spectral"/>
                <a:sym typeface="Spectral"/>
              </a:rPr>
              <a:t>Gayle has had the best average of 36.4 among all batsmen with more than 9 seasons. He has been sensational with most number of Man of the Match awards</a:t>
            </a:r>
            <a:endParaRPr sz="1800">
              <a:solidFill>
                <a:schemeClr val="lt1"/>
              </a:solidFill>
              <a:latin typeface="Spectral"/>
              <a:ea typeface="Spectral"/>
              <a:cs typeface="Spectral"/>
              <a:sym typeface="Spectral"/>
            </a:endParaRPr>
          </a:p>
          <a:p>
            <a:pPr indent="-342900" lvl="0" marL="457200" rtl="0" algn="l">
              <a:spcBef>
                <a:spcPts val="0"/>
              </a:spcBef>
              <a:spcAft>
                <a:spcPts val="0"/>
              </a:spcAft>
              <a:buClr>
                <a:schemeClr val="lt1"/>
              </a:buClr>
              <a:buSzPts val="1800"/>
              <a:buFont typeface="Spectral"/>
              <a:buChar char="●"/>
            </a:pPr>
            <a:r>
              <a:rPr lang="en" sz="1800">
                <a:solidFill>
                  <a:schemeClr val="lt1"/>
                </a:solidFill>
                <a:latin typeface="Spectral"/>
                <a:ea typeface="Spectral"/>
                <a:cs typeface="Spectral"/>
                <a:sym typeface="Spectral"/>
              </a:rPr>
              <a:t>Rahane, Watson are not in top 10 run getters but have maintained a good average across the seasons</a:t>
            </a:r>
            <a:endParaRPr sz="1800">
              <a:solidFill>
                <a:schemeClr val="lt1"/>
              </a:solidFill>
              <a:latin typeface="Spectral"/>
              <a:ea typeface="Spectral"/>
              <a:cs typeface="Spectral"/>
              <a:sym typeface="Spectral"/>
            </a:endParaRPr>
          </a:p>
          <a:p>
            <a:pPr indent="-342900" lvl="0" marL="457200" rtl="0" algn="l">
              <a:spcBef>
                <a:spcPts val="0"/>
              </a:spcBef>
              <a:spcAft>
                <a:spcPts val="0"/>
              </a:spcAft>
              <a:buClr>
                <a:schemeClr val="lt1"/>
              </a:buClr>
              <a:buSzPts val="1800"/>
              <a:buFont typeface="Spectral"/>
              <a:buChar char="●"/>
            </a:pPr>
            <a:r>
              <a:rPr lang="en" sz="1800">
                <a:solidFill>
                  <a:schemeClr val="lt1"/>
                </a:solidFill>
                <a:latin typeface="Spectral"/>
                <a:ea typeface="Spectral"/>
                <a:cs typeface="Spectral"/>
                <a:sym typeface="Spectral"/>
              </a:rPr>
              <a:t>Malinga has been the most impressive bowler in IPL with more than 170 wickets at an average of 16.27, economy of 6.16 and strike rate of 15.84</a:t>
            </a:r>
            <a:endParaRPr sz="1800">
              <a:solidFill>
                <a:schemeClr val="lt1"/>
              </a:solidFill>
              <a:latin typeface="Spectral"/>
              <a:ea typeface="Spectral"/>
              <a:cs typeface="Spectral"/>
              <a:sym typeface="Spectral"/>
            </a:endParaRPr>
          </a:p>
          <a:p>
            <a:pPr indent="-342900" lvl="0" marL="457200" rtl="0" algn="l">
              <a:spcBef>
                <a:spcPts val="0"/>
              </a:spcBef>
              <a:spcAft>
                <a:spcPts val="0"/>
              </a:spcAft>
              <a:buClr>
                <a:schemeClr val="lt1"/>
              </a:buClr>
              <a:buSzPts val="1800"/>
              <a:buFont typeface="Spectral"/>
              <a:buChar char="●"/>
            </a:pPr>
            <a:r>
              <a:rPr lang="en" sz="1800">
                <a:solidFill>
                  <a:schemeClr val="lt1"/>
                </a:solidFill>
                <a:latin typeface="Spectral"/>
                <a:ea typeface="Spectral"/>
                <a:cs typeface="Spectral"/>
                <a:sym typeface="Spectral"/>
              </a:rPr>
              <a:t>Spinners generally do not give away many extra runs and all bowlers in top 10 of that list are pacers.</a:t>
            </a:r>
            <a:endParaRPr sz="1800">
              <a:solidFill>
                <a:schemeClr val="lt1"/>
              </a:solidFill>
              <a:latin typeface="Spectral"/>
              <a:ea typeface="Spectral"/>
              <a:cs typeface="Spectral"/>
              <a:sym typeface="Spectra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287" name="Shape 287"/>
        <p:cNvGrpSpPr/>
        <p:nvPr/>
      </p:nvGrpSpPr>
      <p:grpSpPr>
        <a:xfrm>
          <a:off x="0" y="0"/>
          <a:ext cx="0" cy="0"/>
          <a:chOff x="0" y="0"/>
          <a:chExt cx="0" cy="0"/>
        </a:xfrm>
      </p:grpSpPr>
      <p:pic>
        <p:nvPicPr>
          <p:cNvPr id="288" name="Google Shape;288;p39"/>
          <p:cNvPicPr preferRelativeResize="0"/>
          <p:nvPr/>
        </p:nvPicPr>
        <p:blipFill>
          <a:blip r:embed="rId3">
            <a:alphaModFix/>
          </a:blip>
          <a:stretch>
            <a:fillRect/>
          </a:stretch>
        </p:blipFill>
        <p:spPr>
          <a:xfrm>
            <a:off x="1313325" y="300100"/>
            <a:ext cx="6872925" cy="58465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66" name="Shape 66"/>
        <p:cNvGrpSpPr/>
        <p:nvPr/>
      </p:nvGrpSpPr>
      <p:grpSpPr>
        <a:xfrm>
          <a:off x="0" y="0"/>
          <a:ext cx="0" cy="0"/>
          <a:chOff x="0" y="0"/>
          <a:chExt cx="0" cy="0"/>
        </a:xfrm>
      </p:grpSpPr>
      <p:pic>
        <p:nvPicPr>
          <p:cNvPr id="67" name="Google Shape;67;p15"/>
          <p:cNvPicPr preferRelativeResize="0"/>
          <p:nvPr/>
        </p:nvPicPr>
        <p:blipFill>
          <a:blip r:embed="rId3">
            <a:alphaModFix/>
          </a:blip>
          <a:stretch>
            <a:fillRect/>
          </a:stretch>
        </p:blipFill>
        <p:spPr>
          <a:xfrm>
            <a:off x="144925" y="40325"/>
            <a:ext cx="1193800" cy="1193800"/>
          </a:xfrm>
          <a:prstGeom prst="rect">
            <a:avLst/>
          </a:prstGeom>
          <a:noFill/>
          <a:ln>
            <a:noFill/>
          </a:ln>
        </p:spPr>
      </p:pic>
      <p:pic>
        <p:nvPicPr>
          <p:cNvPr id="68" name="Google Shape;68;p15"/>
          <p:cNvPicPr preferRelativeResize="0"/>
          <p:nvPr/>
        </p:nvPicPr>
        <p:blipFill>
          <a:blip r:embed="rId4">
            <a:alphaModFix/>
          </a:blip>
          <a:stretch>
            <a:fillRect/>
          </a:stretch>
        </p:blipFill>
        <p:spPr>
          <a:xfrm>
            <a:off x="2463775" y="74725"/>
            <a:ext cx="1105676" cy="1105626"/>
          </a:xfrm>
          <a:prstGeom prst="rect">
            <a:avLst/>
          </a:prstGeom>
          <a:noFill/>
          <a:ln>
            <a:noFill/>
          </a:ln>
        </p:spPr>
      </p:pic>
      <p:pic>
        <p:nvPicPr>
          <p:cNvPr id="69" name="Google Shape;69;p15"/>
          <p:cNvPicPr preferRelativeResize="0"/>
          <p:nvPr/>
        </p:nvPicPr>
        <p:blipFill>
          <a:blip r:embed="rId5">
            <a:alphaModFix/>
          </a:blip>
          <a:stretch>
            <a:fillRect/>
          </a:stretch>
        </p:blipFill>
        <p:spPr>
          <a:xfrm>
            <a:off x="4320975" y="74701"/>
            <a:ext cx="1105676" cy="1105676"/>
          </a:xfrm>
          <a:prstGeom prst="rect">
            <a:avLst/>
          </a:prstGeom>
          <a:noFill/>
          <a:ln>
            <a:noFill/>
          </a:ln>
        </p:spPr>
      </p:pic>
      <p:pic>
        <p:nvPicPr>
          <p:cNvPr id="70" name="Google Shape;70;p15"/>
          <p:cNvPicPr preferRelativeResize="0"/>
          <p:nvPr/>
        </p:nvPicPr>
        <p:blipFill>
          <a:blip r:embed="rId6">
            <a:alphaModFix/>
          </a:blip>
          <a:stretch>
            <a:fillRect/>
          </a:stretch>
        </p:blipFill>
        <p:spPr>
          <a:xfrm>
            <a:off x="6051175" y="84387"/>
            <a:ext cx="1105676" cy="1105676"/>
          </a:xfrm>
          <a:prstGeom prst="rect">
            <a:avLst/>
          </a:prstGeom>
          <a:noFill/>
          <a:ln>
            <a:noFill/>
          </a:ln>
        </p:spPr>
      </p:pic>
      <p:pic>
        <p:nvPicPr>
          <p:cNvPr id="71" name="Google Shape;71;p15"/>
          <p:cNvPicPr preferRelativeResize="0"/>
          <p:nvPr/>
        </p:nvPicPr>
        <p:blipFill>
          <a:blip r:embed="rId7">
            <a:alphaModFix/>
          </a:blip>
          <a:stretch>
            <a:fillRect/>
          </a:stretch>
        </p:blipFill>
        <p:spPr>
          <a:xfrm>
            <a:off x="7863575" y="40325"/>
            <a:ext cx="1193800" cy="1193800"/>
          </a:xfrm>
          <a:prstGeom prst="rect">
            <a:avLst/>
          </a:prstGeom>
          <a:noFill/>
          <a:ln>
            <a:noFill/>
          </a:ln>
        </p:spPr>
      </p:pic>
      <p:pic>
        <p:nvPicPr>
          <p:cNvPr id="72" name="Google Shape;72;p15"/>
          <p:cNvPicPr preferRelativeResize="0"/>
          <p:nvPr/>
        </p:nvPicPr>
        <p:blipFill rotWithShape="1">
          <a:blip r:embed="rId8">
            <a:alphaModFix/>
          </a:blip>
          <a:srcRect b="0" l="0" r="0" t="0"/>
          <a:stretch/>
        </p:blipFill>
        <p:spPr>
          <a:xfrm>
            <a:off x="7863575" y="1477663"/>
            <a:ext cx="1193800" cy="1193800"/>
          </a:xfrm>
          <a:prstGeom prst="rect">
            <a:avLst/>
          </a:prstGeom>
          <a:noFill/>
          <a:ln>
            <a:noFill/>
          </a:ln>
        </p:spPr>
      </p:pic>
      <p:pic>
        <p:nvPicPr>
          <p:cNvPr id="73" name="Google Shape;73;p15"/>
          <p:cNvPicPr preferRelativeResize="0"/>
          <p:nvPr/>
        </p:nvPicPr>
        <p:blipFill>
          <a:blip r:embed="rId9">
            <a:alphaModFix/>
          </a:blip>
          <a:stretch>
            <a:fillRect/>
          </a:stretch>
        </p:blipFill>
        <p:spPr>
          <a:xfrm>
            <a:off x="144925" y="1547900"/>
            <a:ext cx="1193800" cy="1193800"/>
          </a:xfrm>
          <a:prstGeom prst="rect">
            <a:avLst/>
          </a:prstGeom>
          <a:noFill/>
          <a:ln>
            <a:noFill/>
          </a:ln>
        </p:spPr>
      </p:pic>
      <p:pic>
        <p:nvPicPr>
          <p:cNvPr id="74" name="Google Shape;74;p15"/>
          <p:cNvPicPr preferRelativeResize="0"/>
          <p:nvPr/>
        </p:nvPicPr>
        <p:blipFill>
          <a:blip r:embed="rId10">
            <a:alphaModFix/>
          </a:blip>
          <a:stretch>
            <a:fillRect/>
          </a:stretch>
        </p:blipFill>
        <p:spPr>
          <a:xfrm flipH="1">
            <a:off x="188987" y="2995687"/>
            <a:ext cx="1105676" cy="1105676"/>
          </a:xfrm>
          <a:prstGeom prst="rect">
            <a:avLst/>
          </a:prstGeom>
          <a:noFill/>
          <a:ln>
            <a:noFill/>
          </a:ln>
        </p:spPr>
      </p:pic>
      <p:pic>
        <p:nvPicPr>
          <p:cNvPr id="75" name="Google Shape;75;p15"/>
          <p:cNvPicPr preferRelativeResize="0"/>
          <p:nvPr/>
        </p:nvPicPr>
        <p:blipFill>
          <a:blip r:embed="rId11">
            <a:alphaModFix/>
          </a:blip>
          <a:stretch>
            <a:fillRect/>
          </a:stretch>
        </p:blipFill>
        <p:spPr>
          <a:xfrm>
            <a:off x="7946475" y="2915000"/>
            <a:ext cx="1028000" cy="1028000"/>
          </a:xfrm>
          <a:prstGeom prst="rect">
            <a:avLst/>
          </a:prstGeom>
          <a:noFill/>
          <a:ln>
            <a:noFill/>
          </a:ln>
        </p:spPr>
      </p:pic>
      <p:sp>
        <p:nvSpPr>
          <p:cNvPr id="76" name="Google Shape;76;p15"/>
          <p:cNvSpPr txBox="1"/>
          <p:nvPr/>
        </p:nvSpPr>
        <p:spPr>
          <a:xfrm>
            <a:off x="1638113" y="3590300"/>
            <a:ext cx="5964900" cy="2773200"/>
          </a:xfrm>
          <a:prstGeom prst="rect">
            <a:avLst/>
          </a:prstGeom>
          <a:solidFill>
            <a:schemeClr val="dk1"/>
          </a:solid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12700" marR="5080" rtl="0" algn="l">
              <a:lnSpc>
                <a:spcPct val="107900"/>
              </a:lnSpc>
              <a:spcBef>
                <a:spcPts val="0"/>
              </a:spcBef>
              <a:spcAft>
                <a:spcPts val="0"/>
              </a:spcAft>
              <a:buClr>
                <a:schemeClr val="dk1"/>
              </a:buClr>
              <a:buFont typeface="Arial"/>
              <a:buNone/>
            </a:pPr>
            <a:r>
              <a:rPr lang="en" sz="2250">
                <a:solidFill>
                  <a:schemeClr val="lt1"/>
                </a:solidFill>
                <a:latin typeface="Roboto"/>
                <a:ea typeface="Roboto"/>
                <a:cs typeface="Roboto"/>
                <a:sym typeface="Roboto"/>
              </a:rPr>
              <a:t>In this  Project , we will work on IPL Data Analysis and  Visualization Project using Python where we will  explore interesting insights from the </a:t>
            </a:r>
            <a:r>
              <a:rPr lang="en" sz="2250" u="sng">
                <a:solidFill>
                  <a:schemeClr val="lt1"/>
                </a:solidFill>
                <a:latin typeface="Roboto"/>
                <a:ea typeface="Roboto"/>
                <a:cs typeface="Roboto"/>
                <a:sym typeface="Roboto"/>
                <a:hlinkClick r:id="rId12">
                  <a:extLst>
                    <a:ext uri="{A12FA001-AC4F-418D-AE19-62706E023703}">
                      <ahyp:hlinkClr val="tx"/>
                    </a:ext>
                  </a:extLst>
                </a:hlinkClick>
              </a:rPr>
              <a:t>data </a:t>
            </a:r>
            <a:r>
              <a:rPr lang="en" sz="2250">
                <a:solidFill>
                  <a:schemeClr val="lt1"/>
                </a:solidFill>
                <a:latin typeface="Roboto"/>
                <a:ea typeface="Roboto"/>
                <a:cs typeface="Roboto"/>
                <a:sym typeface="Roboto"/>
              </a:rPr>
              <a:t>of IPL  matches like most run by a player, most wicket  taken by a player, and much more from IPL  season 2008-2017.</a:t>
            </a:r>
            <a:endParaRPr sz="2000">
              <a:solidFill>
                <a:schemeClr val="lt1"/>
              </a:solidFill>
            </a:endParaRPr>
          </a:p>
        </p:txBody>
      </p:sp>
      <p:sp>
        <p:nvSpPr>
          <p:cNvPr id="77" name="Google Shape;77;p15"/>
          <p:cNvSpPr txBox="1"/>
          <p:nvPr/>
        </p:nvSpPr>
        <p:spPr>
          <a:xfrm>
            <a:off x="1571575" y="2671450"/>
            <a:ext cx="44796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4400" u="sng">
                <a:solidFill>
                  <a:srgbClr val="0000FF"/>
                </a:solidFill>
                <a:latin typeface="Roboto"/>
                <a:ea typeface="Roboto"/>
                <a:cs typeface="Roboto"/>
                <a:sym typeface="Roboto"/>
              </a:rPr>
              <a:t>INTRODUCTION</a:t>
            </a:r>
            <a:endParaRPr b="1" sz="4500" u="sng">
              <a:solidFill>
                <a:srgbClr val="0000FF"/>
              </a:solidFill>
              <a:latin typeface="Roboto"/>
              <a:ea typeface="Roboto"/>
              <a:cs typeface="Roboto"/>
              <a:sym typeface="Roboto"/>
            </a:endParaRPr>
          </a:p>
        </p:txBody>
      </p:sp>
      <p:pic>
        <p:nvPicPr>
          <p:cNvPr id="78" name="Google Shape;78;p15"/>
          <p:cNvPicPr preferRelativeResize="0"/>
          <p:nvPr/>
        </p:nvPicPr>
        <p:blipFill>
          <a:blip r:embed="rId13">
            <a:alphaModFix/>
          </a:blip>
          <a:stretch>
            <a:fillRect/>
          </a:stretch>
        </p:blipFill>
        <p:spPr>
          <a:xfrm>
            <a:off x="1571575" y="1372384"/>
            <a:ext cx="2212509" cy="1193800"/>
          </a:xfrm>
          <a:prstGeom prst="rect">
            <a:avLst/>
          </a:prstGeom>
          <a:noFill/>
          <a:ln>
            <a:noFill/>
          </a:ln>
        </p:spPr>
      </p:pic>
      <p:sp>
        <p:nvSpPr>
          <p:cNvPr id="79" name="Google Shape;79;p15"/>
          <p:cNvSpPr/>
          <p:nvPr/>
        </p:nvSpPr>
        <p:spPr>
          <a:xfrm>
            <a:off x="3900500" y="1417150"/>
            <a:ext cx="1990500" cy="1105800"/>
          </a:xfrm>
          <a:prstGeom prst="roundRect">
            <a:avLst>
              <a:gd fmla="val 16667" name="adj"/>
            </a:avLst>
          </a:prstGeom>
          <a:solidFill>
            <a:schemeClr val="dk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80" name="Google Shape;80;p15"/>
          <p:cNvPicPr preferRelativeResize="0"/>
          <p:nvPr/>
        </p:nvPicPr>
        <p:blipFill rotWithShape="1">
          <a:blip r:embed="rId14">
            <a:alphaModFix/>
          </a:blip>
          <a:srcRect b="10399" l="0" r="0" t="-10400"/>
          <a:stretch/>
        </p:blipFill>
        <p:spPr>
          <a:xfrm>
            <a:off x="3900500" y="1190075"/>
            <a:ext cx="861900" cy="861900"/>
          </a:xfrm>
          <a:prstGeom prst="rect">
            <a:avLst/>
          </a:prstGeom>
          <a:noFill/>
          <a:ln>
            <a:noFill/>
          </a:ln>
        </p:spPr>
      </p:pic>
      <p:sp>
        <p:nvSpPr>
          <p:cNvPr id="81" name="Google Shape;81;p15"/>
          <p:cNvSpPr txBox="1"/>
          <p:nvPr/>
        </p:nvSpPr>
        <p:spPr>
          <a:xfrm>
            <a:off x="4762400" y="1590263"/>
            <a:ext cx="1763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chemeClr val="lt1"/>
                </a:solidFill>
              </a:rPr>
              <a:t>SK Raina</a:t>
            </a:r>
            <a:endParaRPr b="1" sz="1800">
              <a:solidFill>
                <a:schemeClr val="lt1"/>
              </a:solidFill>
            </a:endParaRPr>
          </a:p>
        </p:txBody>
      </p:sp>
      <p:sp>
        <p:nvSpPr>
          <p:cNvPr id="82" name="Google Shape;82;p15"/>
          <p:cNvSpPr txBox="1"/>
          <p:nvPr/>
        </p:nvSpPr>
        <p:spPr>
          <a:xfrm>
            <a:off x="5136900" y="1998675"/>
            <a:ext cx="766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lt1"/>
                </a:solidFill>
              </a:rPr>
              <a:t>4548</a:t>
            </a:r>
            <a:endParaRPr sz="1600">
              <a:solidFill>
                <a:schemeClr val="lt1"/>
              </a:solidFill>
            </a:endParaRPr>
          </a:p>
        </p:txBody>
      </p:sp>
      <p:sp>
        <p:nvSpPr>
          <p:cNvPr id="83" name="Google Shape;83;p15"/>
          <p:cNvSpPr/>
          <p:nvPr/>
        </p:nvSpPr>
        <p:spPr>
          <a:xfrm>
            <a:off x="6018375" y="1372375"/>
            <a:ext cx="1845300" cy="1105800"/>
          </a:xfrm>
          <a:prstGeom prst="roundRect">
            <a:avLst>
              <a:gd fmla="val 16667" name="adj"/>
            </a:avLst>
          </a:prstGeom>
          <a:solidFill>
            <a:schemeClr val="dk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84" name="Google Shape;84;p15"/>
          <p:cNvPicPr preferRelativeResize="0"/>
          <p:nvPr/>
        </p:nvPicPr>
        <p:blipFill>
          <a:blip r:embed="rId15">
            <a:alphaModFix/>
          </a:blip>
          <a:stretch>
            <a:fillRect/>
          </a:stretch>
        </p:blipFill>
        <p:spPr>
          <a:xfrm flipH="1">
            <a:off x="6051175" y="1437875"/>
            <a:ext cx="766500" cy="766500"/>
          </a:xfrm>
          <a:prstGeom prst="rect">
            <a:avLst/>
          </a:prstGeom>
          <a:noFill/>
          <a:ln>
            <a:noFill/>
          </a:ln>
        </p:spPr>
      </p:pic>
      <p:sp>
        <p:nvSpPr>
          <p:cNvPr id="85" name="Google Shape;85;p15"/>
          <p:cNvSpPr txBox="1"/>
          <p:nvPr/>
        </p:nvSpPr>
        <p:spPr>
          <a:xfrm>
            <a:off x="6630075" y="1597925"/>
            <a:ext cx="14211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solidFill>
                  <a:schemeClr val="lt1"/>
                </a:solidFill>
              </a:rPr>
              <a:t>SL Malinga</a:t>
            </a:r>
            <a:endParaRPr b="1" sz="1700">
              <a:solidFill>
                <a:schemeClr val="lt1"/>
              </a:solidFill>
            </a:endParaRPr>
          </a:p>
        </p:txBody>
      </p:sp>
      <p:sp>
        <p:nvSpPr>
          <p:cNvPr id="86" name="Google Shape;86;p15"/>
          <p:cNvSpPr txBox="1"/>
          <p:nvPr/>
        </p:nvSpPr>
        <p:spPr>
          <a:xfrm>
            <a:off x="6957373" y="1983375"/>
            <a:ext cx="7665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chemeClr val="lt1"/>
                </a:solidFill>
              </a:rPr>
              <a:t>170</a:t>
            </a:r>
            <a:endParaRPr b="1" sz="1800">
              <a:solidFill>
                <a:schemeClr val="lt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90" name="Shape 90"/>
        <p:cNvGrpSpPr/>
        <p:nvPr/>
      </p:nvGrpSpPr>
      <p:grpSpPr>
        <a:xfrm>
          <a:off x="0" y="0"/>
          <a:ext cx="0" cy="0"/>
          <a:chOff x="0" y="0"/>
          <a:chExt cx="0" cy="0"/>
        </a:xfrm>
      </p:grpSpPr>
      <p:sp>
        <p:nvSpPr>
          <p:cNvPr id="91" name="Google Shape;91;p16"/>
          <p:cNvSpPr txBox="1"/>
          <p:nvPr/>
        </p:nvSpPr>
        <p:spPr>
          <a:xfrm>
            <a:off x="88125" y="83675"/>
            <a:ext cx="78009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4000">
                <a:solidFill>
                  <a:srgbClr val="FF0000"/>
                </a:solidFill>
              </a:rPr>
              <a:t>LOADING DATA ……</a:t>
            </a:r>
            <a:endParaRPr b="1" sz="4000">
              <a:solidFill>
                <a:srgbClr val="FF0000"/>
              </a:solidFill>
            </a:endParaRPr>
          </a:p>
        </p:txBody>
      </p:sp>
      <p:sp>
        <p:nvSpPr>
          <p:cNvPr id="92" name="Google Shape;92;p16"/>
          <p:cNvSpPr txBox="1"/>
          <p:nvPr/>
        </p:nvSpPr>
        <p:spPr>
          <a:xfrm>
            <a:off x="140475" y="884075"/>
            <a:ext cx="76962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600">
                <a:solidFill>
                  <a:schemeClr val="lt1"/>
                </a:solidFill>
              </a:rPr>
              <a:t>Libraries and Dataset Used for this project :--</a:t>
            </a:r>
            <a:endParaRPr b="1" sz="2600">
              <a:solidFill>
                <a:schemeClr val="lt1"/>
              </a:solidFill>
            </a:endParaRPr>
          </a:p>
        </p:txBody>
      </p:sp>
      <p:sp>
        <p:nvSpPr>
          <p:cNvPr id="93" name="Google Shape;93;p16"/>
          <p:cNvSpPr txBox="1"/>
          <p:nvPr/>
        </p:nvSpPr>
        <p:spPr>
          <a:xfrm>
            <a:off x="267525" y="1577775"/>
            <a:ext cx="2330700" cy="230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300">
                <a:solidFill>
                  <a:schemeClr val="lt1"/>
                </a:solidFill>
              </a:rPr>
              <a:t>List of Libraries</a:t>
            </a:r>
            <a:endParaRPr sz="2300">
              <a:solidFill>
                <a:schemeClr val="lt1"/>
              </a:solidFill>
            </a:endParaRPr>
          </a:p>
          <a:p>
            <a:pPr indent="0" lvl="0" marL="0" rtl="0" algn="l">
              <a:spcBef>
                <a:spcPts val="0"/>
              </a:spcBef>
              <a:spcAft>
                <a:spcPts val="0"/>
              </a:spcAft>
              <a:buNone/>
            </a:pPr>
            <a:r>
              <a:rPr lang="en" sz="2300">
                <a:solidFill>
                  <a:schemeClr val="lt1"/>
                </a:solidFill>
              </a:rPr>
              <a:t> 1. Pandas </a:t>
            </a:r>
            <a:endParaRPr sz="2300">
              <a:solidFill>
                <a:schemeClr val="lt1"/>
              </a:solidFill>
            </a:endParaRPr>
          </a:p>
          <a:p>
            <a:pPr indent="0" lvl="0" marL="0" rtl="0" algn="l">
              <a:spcBef>
                <a:spcPts val="0"/>
              </a:spcBef>
              <a:spcAft>
                <a:spcPts val="0"/>
              </a:spcAft>
              <a:buNone/>
            </a:pPr>
            <a:r>
              <a:rPr lang="en" sz="2300">
                <a:solidFill>
                  <a:schemeClr val="lt1"/>
                </a:solidFill>
              </a:rPr>
              <a:t> 2. NumPy </a:t>
            </a:r>
            <a:endParaRPr sz="2300">
              <a:solidFill>
                <a:schemeClr val="lt1"/>
              </a:solidFill>
            </a:endParaRPr>
          </a:p>
          <a:p>
            <a:pPr indent="0" lvl="0" marL="0" rtl="0" algn="l">
              <a:spcBef>
                <a:spcPts val="0"/>
              </a:spcBef>
              <a:spcAft>
                <a:spcPts val="0"/>
              </a:spcAft>
              <a:buNone/>
            </a:pPr>
            <a:r>
              <a:rPr lang="en" sz="2300">
                <a:solidFill>
                  <a:schemeClr val="lt1"/>
                </a:solidFill>
              </a:rPr>
              <a:t> 3. Matplotlib </a:t>
            </a:r>
            <a:endParaRPr sz="2300">
              <a:solidFill>
                <a:schemeClr val="lt1"/>
              </a:solidFill>
            </a:endParaRPr>
          </a:p>
          <a:p>
            <a:pPr indent="0" lvl="0" marL="0" rtl="0" algn="l">
              <a:spcBef>
                <a:spcPts val="0"/>
              </a:spcBef>
              <a:spcAft>
                <a:spcPts val="0"/>
              </a:spcAft>
              <a:buNone/>
            </a:pPr>
            <a:r>
              <a:rPr lang="en" sz="2300">
                <a:solidFill>
                  <a:schemeClr val="lt1"/>
                </a:solidFill>
              </a:rPr>
              <a:t> 4. Seaborn </a:t>
            </a:r>
            <a:endParaRPr sz="2300">
              <a:solidFill>
                <a:schemeClr val="lt1"/>
              </a:solidFill>
            </a:endParaRPr>
          </a:p>
          <a:p>
            <a:pPr indent="0" lvl="0" marL="0" rtl="0" algn="l">
              <a:spcBef>
                <a:spcPts val="0"/>
              </a:spcBef>
              <a:spcAft>
                <a:spcPts val="0"/>
              </a:spcAft>
              <a:buNone/>
            </a:pPr>
            <a:r>
              <a:rPr lang="en" sz="2300">
                <a:solidFill>
                  <a:schemeClr val="lt1"/>
                </a:solidFill>
              </a:rPr>
              <a:t> 5. Statistics</a:t>
            </a:r>
            <a:endParaRPr sz="2300">
              <a:solidFill>
                <a:schemeClr val="lt1"/>
              </a:solidFill>
            </a:endParaRPr>
          </a:p>
        </p:txBody>
      </p:sp>
      <p:pic>
        <p:nvPicPr>
          <p:cNvPr id="94" name="Google Shape;94;p16"/>
          <p:cNvPicPr preferRelativeResize="0"/>
          <p:nvPr/>
        </p:nvPicPr>
        <p:blipFill>
          <a:blip r:embed="rId3">
            <a:alphaModFix/>
          </a:blip>
          <a:stretch>
            <a:fillRect/>
          </a:stretch>
        </p:blipFill>
        <p:spPr>
          <a:xfrm>
            <a:off x="2598225" y="1349550"/>
            <a:ext cx="6335100" cy="1807525"/>
          </a:xfrm>
          <a:prstGeom prst="rect">
            <a:avLst/>
          </a:prstGeom>
          <a:noFill/>
          <a:ln>
            <a:noFill/>
          </a:ln>
        </p:spPr>
      </p:pic>
      <p:sp>
        <p:nvSpPr>
          <p:cNvPr id="95" name="Google Shape;95;p16"/>
          <p:cNvSpPr txBox="1"/>
          <p:nvPr/>
        </p:nvSpPr>
        <p:spPr>
          <a:xfrm>
            <a:off x="200325" y="4876800"/>
            <a:ext cx="2465100" cy="1246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300">
                <a:solidFill>
                  <a:schemeClr val="lt1"/>
                </a:solidFill>
              </a:rPr>
              <a:t>Dataset</a:t>
            </a:r>
            <a:endParaRPr sz="2300">
              <a:solidFill>
                <a:schemeClr val="lt1"/>
              </a:solidFill>
            </a:endParaRPr>
          </a:p>
          <a:p>
            <a:pPr indent="0" lvl="0" marL="0" rtl="0" algn="l">
              <a:spcBef>
                <a:spcPts val="0"/>
              </a:spcBef>
              <a:spcAft>
                <a:spcPts val="0"/>
              </a:spcAft>
              <a:buNone/>
            </a:pPr>
            <a:r>
              <a:rPr lang="en" sz="2300">
                <a:solidFill>
                  <a:schemeClr val="lt1"/>
                </a:solidFill>
              </a:rPr>
              <a:t> 1. matches.csv</a:t>
            </a:r>
            <a:endParaRPr sz="2300">
              <a:solidFill>
                <a:schemeClr val="lt1"/>
              </a:solidFill>
            </a:endParaRPr>
          </a:p>
          <a:p>
            <a:pPr indent="0" lvl="0" marL="0" rtl="0" algn="l">
              <a:spcBef>
                <a:spcPts val="0"/>
              </a:spcBef>
              <a:spcAft>
                <a:spcPts val="0"/>
              </a:spcAft>
              <a:buNone/>
            </a:pPr>
            <a:r>
              <a:rPr lang="en" sz="2300">
                <a:solidFill>
                  <a:schemeClr val="lt1"/>
                </a:solidFill>
              </a:rPr>
              <a:t> 2. deliveries.csv</a:t>
            </a:r>
            <a:endParaRPr sz="2300">
              <a:solidFill>
                <a:schemeClr val="lt1"/>
              </a:solidFill>
            </a:endParaRPr>
          </a:p>
        </p:txBody>
      </p:sp>
      <p:pic>
        <p:nvPicPr>
          <p:cNvPr id="96" name="Google Shape;96;p16"/>
          <p:cNvPicPr preferRelativeResize="0"/>
          <p:nvPr/>
        </p:nvPicPr>
        <p:blipFill>
          <a:blip r:embed="rId4">
            <a:alphaModFix/>
          </a:blip>
          <a:stretch>
            <a:fillRect/>
          </a:stretch>
        </p:blipFill>
        <p:spPr>
          <a:xfrm>
            <a:off x="2665425" y="3622550"/>
            <a:ext cx="6267900" cy="25010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00" name="Shape 100"/>
        <p:cNvGrpSpPr/>
        <p:nvPr/>
      </p:nvGrpSpPr>
      <p:grpSpPr>
        <a:xfrm>
          <a:off x="0" y="0"/>
          <a:ext cx="0" cy="0"/>
          <a:chOff x="0" y="0"/>
          <a:chExt cx="0" cy="0"/>
        </a:xfrm>
      </p:grpSpPr>
      <p:sp>
        <p:nvSpPr>
          <p:cNvPr id="101" name="Google Shape;101;p17"/>
          <p:cNvSpPr txBox="1"/>
          <p:nvPr/>
        </p:nvSpPr>
        <p:spPr>
          <a:xfrm>
            <a:off x="0" y="0"/>
            <a:ext cx="7379400" cy="846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4300">
                <a:solidFill>
                  <a:srgbClr val="FF0000"/>
                </a:solidFill>
              </a:rPr>
              <a:t>DATA UNDERSTANDING</a:t>
            </a:r>
            <a:endParaRPr b="1" sz="4300">
              <a:solidFill>
                <a:srgbClr val="FF0000"/>
              </a:solidFill>
            </a:endParaRPr>
          </a:p>
        </p:txBody>
      </p:sp>
      <p:sp>
        <p:nvSpPr>
          <p:cNvPr id="102" name="Google Shape;102;p17"/>
          <p:cNvSpPr txBox="1"/>
          <p:nvPr/>
        </p:nvSpPr>
        <p:spPr>
          <a:xfrm>
            <a:off x="267450" y="689825"/>
            <a:ext cx="2928300" cy="723300"/>
          </a:xfrm>
          <a:prstGeom prst="rect">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450850" lvl="0" marL="457200" rtl="0" algn="l">
              <a:spcBef>
                <a:spcPts val="0"/>
              </a:spcBef>
              <a:spcAft>
                <a:spcPts val="0"/>
              </a:spcAft>
              <a:buClr>
                <a:srgbClr val="0000FF"/>
              </a:buClr>
              <a:buSzPts val="3500"/>
              <a:buAutoNum type="arabicPeriod"/>
            </a:pPr>
            <a:r>
              <a:rPr lang="en" sz="3500">
                <a:solidFill>
                  <a:srgbClr val="0000FF"/>
                </a:solidFill>
              </a:rPr>
              <a:t>match.csv</a:t>
            </a:r>
            <a:endParaRPr sz="3500">
              <a:solidFill>
                <a:srgbClr val="0000FF"/>
              </a:solidFill>
            </a:endParaRPr>
          </a:p>
        </p:txBody>
      </p:sp>
      <p:sp>
        <p:nvSpPr>
          <p:cNvPr id="103" name="Google Shape;103;p17"/>
          <p:cNvSpPr txBox="1"/>
          <p:nvPr/>
        </p:nvSpPr>
        <p:spPr>
          <a:xfrm>
            <a:off x="342150" y="1413125"/>
            <a:ext cx="7696200" cy="18471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chemeClr val="lt1"/>
              </a:buClr>
              <a:buSzPts val="1800"/>
              <a:buChar char="●"/>
            </a:pPr>
            <a:r>
              <a:rPr lang="en" sz="1800">
                <a:solidFill>
                  <a:schemeClr val="lt1"/>
                </a:solidFill>
                <a:latin typeface="Roboto"/>
                <a:ea typeface="Roboto"/>
                <a:cs typeface="Roboto"/>
                <a:sym typeface="Roboto"/>
              </a:rPr>
              <a:t>This dataset provides matches information in IPL till 2017. It gives information on teams, cities, venues, toss decisions, winners and umpires</a:t>
            </a:r>
            <a:r>
              <a:rPr lang="en" sz="1800">
                <a:solidFill>
                  <a:schemeClr val="lt1"/>
                </a:solidFill>
              </a:rPr>
              <a:t>.</a:t>
            </a:r>
            <a:endParaRPr sz="1800">
              <a:solidFill>
                <a:schemeClr val="lt1"/>
              </a:solidFill>
            </a:endParaRPr>
          </a:p>
          <a:p>
            <a:pPr indent="-342900" lvl="0" marL="457200" rtl="0" algn="l">
              <a:spcBef>
                <a:spcPts val="0"/>
              </a:spcBef>
              <a:spcAft>
                <a:spcPts val="0"/>
              </a:spcAft>
              <a:buClr>
                <a:schemeClr val="lt1"/>
              </a:buClr>
              <a:buSzPts val="1800"/>
              <a:buChar char="●"/>
            </a:pPr>
            <a:r>
              <a:rPr lang="en" sz="1800">
                <a:solidFill>
                  <a:schemeClr val="lt1"/>
                </a:solidFill>
              </a:rPr>
              <a:t>There are a total of 636 rows and 18 columns in the dataframe.</a:t>
            </a:r>
            <a:endParaRPr sz="1800">
              <a:solidFill>
                <a:schemeClr val="lt1"/>
              </a:solidFill>
            </a:endParaRPr>
          </a:p>
          <a:p>
            <a:pPr indent="-342900" lvl="0" marL="457200" rtl="0" algn="l">
              <a:spcBef>
                <a:spcPts val="0"/>
              </a:spcBef>
              <a:spcAft>
                <a:spcPts val="0"/>
              </a:spcAft>
              <a:buClr>
                <a:schemeClr val="lt1"/>
              </a:buClr>
              <a:buSzPts val="1800"/>
              <a:buChar char="●"/>
            </a:pPr>
            <a:r>
              <a:rPr lang="en" sz="1800">
                <a:solidFill>
                  <a:schemeClr val="lt1"/>
                </a:solidFill>
              </a:rPr>
              <a:t>There are 5 columns with a numeric data-type and 13 columns with an object datatype.</a:t>
            </a:r>
            <a:endParaRPr sz="1800">
              <a:solidFill>
                <a:schemeClr val="lt1"/>
              </a:solidFill>
            </a:endParaRPr>
          </a:p>
        </p:txBody>
      </p:sp>
      <p:sp>
        <p:nvSpPr>
          <p:cNvPr id="104" name="Google Shape;104;p17"/>
          <p:cNvSpPr txBox="1"/>
          <p:nvPr/>
        </p:nvSpPr>
        <p:spPr>
          <a:xfrm>
            <a:off x="194225" y="3714375"/>
            <a:ext cx="3390300" cy="723300"/>
          </a:xfrm>
          <a:prstGeom prst="rect">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3500">
                <a:solidFill>
                  <a:srgbClr val="0000FF"/>
                </a:solidFill>
              </a:rPr>
              <a:t>2. deliveries.csv</a:t>
            </a:r>
            <a:endParaRPr sz="3500">
              <a:solidFill>
                <a:srgbClr val="0000FF"/>
              </a:solidFill>
            </a:endParaRPr>
          </a:p>
        </p:txBody>
      </p:sp>
      <p:sp>
        <p:nvSpPr>
          <p:cNvPr id="105" name="Google Shape;105;p17"/>
          <p:cNvSpPr txBox="1"/>
          <p:nvPr/>
        </p:nvSpPr>
        <p:spPr>
          <a:xfrm>
            <a:off x="462450" y="4566025"/>
            <a:ext cx="8219100" cy="21240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chemeClr val="lt1"/>
              </a:buClr>
              <a:buSzPts val="1800"/>
              <a:buChar char="●"/>
            </a:pPr>
            <a:r>
              <a:rPr lang="en" sz="1800">
                <a:solidFill>
                  <a:schemeClr val="lt1"/>
                </a:solidFill>
              </a:rPr>
              <a:t>This dataset provides deliveries information in IPL till 2017. It gives ball by ball details of all matches in IPL along with total runs scored by each batsman, wickets taken by each bowler and extras provided in each match.</a:t>
            </a:r>
            <a:endParaRPr sz="1800">
              <a:solidFill>
                <a:schemeClr val="lt1"/>
              </a:solidFill>
            </a:endParaRPr>
          </a:p>
          <a:p>
            <a:pPr indent="-342900" lvl="0" marL="457200" rtl="0" algn="l">
              <a:spcBef>
                <a:spcPts val="0"/>
              </a:spcBef>
              <a:spcAft>
                <a:spcPts val="0"/>
              </a:spcAft>
              <a:buClr>
                <a:schemeClr val="lt1"/>
              </a:buClr>
              <a:buSzPts val="1800"/>
              <a:buChar char="●"/>
            </a:pPr>
            <a:r>
              <a:rPr lang="en" sz="1800">
                <a:solidFill>
                  <a:schemeClr val="lt1"/>
                </a:solidFill>
              </a:rPr>
              <a:t>There are a total of 150460 rows and 21 columns in the dataframe.</a:t>
            </a:r>
            <a:endParaRPr sz="1800">
              <a:solidFill>
                <a:schemeClr val="lt1"/>
              </a:solidFill>
            </a:endParaRPr>
          </a:p>
          <a:p>
            <a:pPr indent="-342900" lvl="0" marL="457200" rtl="0" algn="l">
              <a:spcBef>
                <a:spcPts val="0"/>
              </a:spcBef>
              <a:spcAft>
                <a:spcPts val="0"/>
              </a:spcAft>
              <a:buClr>
                <a:schemeClr val="lt1"/>
              </a:buClr>
              <a:buSzPts val="1800"/>
              <a:buChar char="●"/>
            </a:pPr>
            <a:r>
              <a:rPr lang="en" sz="1800">
                <a:solidFill>
                  <a:schemeClr val="lt1"/>
                </a:solidFill>
              </a:rPr>
              <a:t>There are 13 columns with a numeric data-type and 8 columns with an object datatype.</a:t>
            </a:r>
            <a:endParaRPr sz="1800">
              <a:solidFill>
                <a:schemeClr val="lt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09" name="Shape 109"/>
        <p:cNvGrpSpPr/>
        <p:nvPr/>
      </p:nvGrpSpPr>
      <p:grpSpPr>
        <a:xfrm>
          <a:off x="0" y="0"/>
          <a:ext cx="0" cy="0"/>
          <a:chOff x="0" y="0"/>
          <a:chExt cx="0" cy="0"/>
        </a:xfrm>
      </p:grpSpPr>
      <p:sp>
        <p:nvSpPr>
          <p:cNvPr id="110" name="Google Shape;110;p18"/>
          <p:cNvSpPr txBox="1"/>
          <p:nvPr/>
        </p:nvSpPr>
        <p:spPr>
          <a:xfrm>
            <a:off x="103000" y="0"/>
            <a:ext cx="5139900" cy="877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4500">
                <a:solidFill>
                  <a:srgbClr val="FF0000"/>
                </a:solidFill>
              </a:rPr>
              <a:t>DATA CLEANING</a:t>
            </a:r>
            <a:endParaRPr b="1" sz="4500">
              <a:solidFill>
                <a:srgbClr val="FF0000"/>
              </a:solidFill>
            </a:endParaRPr>
          </a:p>
        </p:txBody>
      </p:sp>
      <p:sp>
        <p:nvSpPr>
          <p:cNvPr id="111" name="Google Shape;111;p18"/>
          <p:cNvSpPr txBox="1"/>
          <p:nvPr/>
        </p:nvSpPr>
        <p:spPr>
          <a:xfrm>
            <a:off x="282300" y="743950"/>
            <a:ext cx="7559400" cy="446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400"/>
              </a:spcBef>
              <a:spcAft>
                <a:spcPts val="400"/>
              </a:spcAft>
              <a:buNone/>
            </a:pPr>
            <a:r>
              <a:rPr lang="en" sz="1700">
                <a:solidFill>
                  <a:schemeClr val="lt1"/>
                </a:solidFill>
              </a:rPr>
              <a:t>umpire3 column has 100% missing values. hence dropping that column</a:t>
            </a:r>
            <a:endParaRPr sz="2200">
              <a:solidFill>
                <a:schemeClr val="lt1"/>
              </a:solidFill>
            </a:endParaRPr>
          </a:p>
        </p:txBody>
      </p:sp>
      <p:pic>
        <p:nvPicPr>
          <p:cNvPr id="112" name="Google Shape;112;p18"/>
          <p:cNvPicPr preferRelativeResize="0"/>
          <p:nvPr/>
        </p:nvPicPr>
        <p:blipFill>
          <a:blip r:embed="rId3">
            <a:alphaModFix/>
          </a:blip>
          <a:stretch>
            <a:fillRect/>
          </a:stretch>
        </p:blipFill>
        <p:spPr>
          <a:xfrm>
            <a:off x="361575" y="1190350"/>
            <a:ext cx="8003925" cy="743050"/>
          </a:xfrm>
          <a:prstGeom prst="rect">
            <a:avLst/>
          </a:prstGeom>
          <a:noFill/>
          <a:ln>
            <a:noFill/>
          </a:ln>
        </p:spPr>
      </p:pic>
      <p:sp>
        <p:nvSpPr>
          <p:cNvPr id="113" name="Google Shape;113;p18"/>
          <p:cNvSpPr txBox="1"/>
          <p:nvPr/>
        </p:nvSpPr>
        <p:spPr>
          <a:xfrm>
            <a:off x="361575" y="2175450"/>
            <a:ext cx="8996100" cy="747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400"/>
              </a:spcBef>
              <a:spcAft>
                <a:spcPts val="400"/>
              </a:spcAft>
              <a:buNone/>
            </a:pPr>
            <a:r>
              <a:rPr lang="en" sz="1700">
                <a:solidFill>
                  <a:schemeClr val="lt1"/>
                </a:solidFill>
              </a:rPr>
              <a:t>team1, team2 and winner all 3 columns have rising pune supergiant as well as rising pune supergiants. so we can just keep one of the names</a:t>
            </a:r>
            <a:endParaRPr sz="2200">
              <a:solidFill>
                <a:schemeClr val="lt1"/>
              </a:solidFill>
            </a:endParaRPr>
          </a:p>
        </p:txBody>
      </p:sp>
      <p:pic>
        <p:nvPicPr>
          <p:cNvPr id="114" name="Google Shape;114;p18"/>
          <p:cNvPicPr preferRelativeResize="0"/>
          <p:nvPr/>
        </p:nvPicPr>
        <p:blipFill>
          <a:blip r:embed="rId4">
            <a:alphaModFix/>
          </a:blip>
          <a:stretch>
            <a:fillRect/>
          </a:stretch>
        </p:blipFill>
        <p:spPr>
          <a:xfrm>
            <a:off x="390750" y="2986075"/>
            <a:ext cx="8362525" cy="1071950"/>
          </a:xfrm>
          <a:prstGeom prst="rect">
            <a:avLst/>
          </a:prstGeom>
          <a:noFill/>
          <a:ln>
            <a:noFill/>
          </a:ln>
        </p:spPr>
      </p:pic>
      <p:pic>
        <p:nvPicPr>
          <p:cNvPr id="115" name="Google Shape;115;p18"/>
          <p:cNvPicPr preferRelativeResize="0"/>
          <p:nvPr/>
        </p:nvPicPr>
        <p:blipFill>
          <a:blip r:embed="rId5">
            <a:alphaModFix/>
          </a:blip>
          <a:stretch>
            <a:fillRect/>
          </a:stretch>
        </p:blipFill>
        <p:spPr>
          <a:xfrm>
            <a:off x="390750" y="4210425"/>
            <a:ext cx="8467800" cy="877200"/>
          </a:xfrm>
          <a:prstGeom prst="rect">
            <a:avLst/>
          </a:prstGeom>
          <a:noFill/>
          <a:ln>
            <a:noFill/>
          </a:ln>
        </p:spPr>
      </p:pic>
      <p:sp>
        <p:nvSpPr>
          <p:cNvPr id="116" name="Google Shape;116;p18"/>
          <p:cNvSpPr txBox="1"/>
          <p:nvPr/>
        </p:nvSpPr>
        <p:spPr>
          <a:xfrm>
            <a:off x="282300" y="5240025"/>
            <a:ext cx="27894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solidFill>
                  <a:schemeClr val="lt1"/>
                </a:solidFill>
              </a:rPr>
              <a:t>city has missing 7 values</a:t>
            </a:r>
            <a:endParaRPr sz="2400">
              <a:solidFill>
                <a:schemeClr val="lt1"/>
              </a:solidFill>
            </a:endParaRPr>
          </a:p>
        </p:txBody>
      </p:sp>
      <p:pic>
        <p:nvPicPr>
          <p:cNvPr id="117" name="Google Shape;117;p18"/>
          <p:cNvPicPr preferRelativeResize="0"/>
          <p:nvPr/>
        </p:nvPicPr>
        <p:blipFill>
          <a:blip r:embed="rId6">
            <a:alphaModFix/>
          </a:blip>
          <a:stretch>
            <a:fillRect/>
          </a:stretch>
        </p:blipFill>
        <p:spPr>
          <a:xfrm>
            <a:off x="390750" y="5686425"/>
            <a:ext cx="5798825" cy="9863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21" name="Shape 121"/>
        <p:cNvGrpSpPr/>
        <p:nvPr/>
      </p:nvGrpSpPr>
      <p:grpSpPr>
        <a:xfrm>
          <a:off x="0" y="0"/>
          <a:ext cx="0" cy="0"/>
          <a:chOff x="0" y="0"/>
          <a:chExt cx="0" cy="0"/>
        </a:xfrm>
      </p:grpSpPr>
      <p:sp>
        <p:nvSpPr>
          <p:cNvPr id="122" name="Google Shape;122;p19"/>
          <p:cNvSpPr txBox="1"/>
          <p:nvPr/>
        </p:nvSpPr>
        <p:spPr>
          <a:xfrm>
            <a:off x="0" y="0"/>
            <a:ext cx="53025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4000">
                <a:solidFill>
                  <a:srgbClr val="FF0000"/>
                </a:solidFill>
              </a:rPr>
              <a:t>DATA INFORMATION</a:t>
            </a:r>
            <a:endParaRPr b="1" sz="4000">
              <a:solidFill>
                <a:srgbClr val="FF0000"/>
              </a:solidFill>
            </a:endParaRPr>
          </a:p>
        </p:txBody>
      </p:sp>
      <p:pic>
        <p:nvPicPr>
          <p:cNvPr id="123" name="Google Shape;123;p19"/>
          <p:cNvPicPr preferRelativeResize="0"/>
          <p:nvPr/>
        </p:nvPicPr>
        <p:blipFill>
          <a:blip r:embed="rId3">
            <a:alphaModFix/>
          </a:blip>
          <a:stretch>
            <a:fillRect/>
          </a:stretch>
        </p:blipFill>
        <p:spPr>
          <a:xfrm>
            <a:off x="207625" y="1540675"/>
            <a:ext cx="4213400" cy="5102225"/>
          </a:xfrm>
          <a:prstGeom prst="rect">
            <a:avLst/>
          </a:prstGeom>
          <a:noFill/>
          <a:ln>
            <a:noFill/>
          </a:ln>
        </p:spPr>
      </p:pic>
      <p:pic>
        <p:nvPicPr>
          <p:cNvPr id="124" name="Google Shape;124;p19"/>
          <p:cNvPicPr preferRelativeResize="0"/>
          <p:nvPr/>
        </p:nvPicPr>
        <p:blipFill>
          <a:blip r:embed="rId4">
            <a:alphaModFix/>
          </a:blip>
          <a:stretch>
            <a:fillRect/>
          </a:stretch>
        </p:blipFill>
        <p:spPr>
          <a:xfrm>
            <a:off x="4869275" y="1533525"/>
            <a:ext cx="4093875" cy="5102225"/>
          </a:xfrm>
          <a:prstGeom prst="rect">
            <a:avLst/>
          </a:prstGeom>
          <a:noFill/>
          <a:ln>
            <a:noFill/>
          </a:ln>
        </p:spPr>
      </p:pic>
      <p:sp>
        <p:nvSpPr>
          <p:cNvPr id="125" name="Google Shape;125;p19"/>
          <p:cNvSpPr txBox="1"/>
          <p:nvPr/>
        </p:nvSpPr>
        <p:spPr>
          <a:xfrm>
            <a:off x="835150" y="800400"/>
            <a:ext cx="19125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000">
                <a:solidFill>
                  <a:srgbClr val="FF0000"/>
                </a:solidFill>
              </a:rPr>
              <a:t>BEFORE</a:t>
            </a:r>
            <a:endParaRPr b="1" sz="3000">
              <a:solidFill>
                <a:srgbClr val="FF0000"/>
              </a:solidFill>
            </a:endParaRPr>
          </a:p>
        </p:txBody>
      </p:sp>
      <p:sp>
        <p:nvSpPr>
          <p:cNvPr id="126" name="Google Shape;126;p19"/>
          <p:cNvSpPr txBox="1"/>
          <p:nvPr/>
        </p:nvSpPr>
        <p:spPr>
          <a:xfrm>
            <a:off x="6288675" y="800400"/>
            <a:ext cx="16734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000">
                <a:solidFill>
                  <a:srgbClr val="FF0000"/>
                </a:solidFill>
              </a:rPr>
              <a:t>AFTER</a:t>
            </a:r>
            <a:endParaRPr b="1" sz="3000">
              <a:solidFill>
                <a:srgbClr val="FF0000"/>
              </a:solidFill>
            </a:endParaRPr>
          </a:p>
        </p:txBody>
      </p:sp>
      <p:sp>
        <p:nvSpPr>
          <p:cNvPr id="127" name="Google Shape;127;p19"/>
          <p:cNvSpPr txBox="1"/>
          <p:nvPr/>
        </p:nvSpPr>
        <p:spPr>
          <a:xfrm>
            <a:off x="3307963" y="712000"/>
            <a:ext cx="2420400" cy="646500"/>
          </a:xfrm>
          <a:prstGeom prst="rect">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en" sz="3000">
                <a:solidFill>
                  <a:schemeClr val="lt1"/>
                </a:solidFill>
              </a:rPr>
              <a:t>match.info()</a:t>
            </a:r>
            <a:endParaRPr b="1" sz="3000">
              <a:solidFill>
                <a:schemeClr val="lt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31" name="Shape 131"/>
        <p:cNvGrpSpPr/>
        <p:nvPr/>
      </p:nvGrpSpPr>
      <p:grpSpPr>
        <a:xfrm>
          <a:off x="0" y="0"/>
          <a:ext cx="0" cy="0"/>
          <a:chOff x="0" y="0"/>
          <a:chExt cx="0" cy="0"/>
        </a:xfrm>
      </p:grpSpPr>
      <p:sp>
        <p:nvSpPr>
          <p:cNvPr id="132" name="Google Shape;132;p20"/>
          <p:cNvSpPr txBox="1"/>
          <p:nvPr/>
        </p:nvSpPr>
        <p:spPr>
          <a:xfrm>
            <a:off x="0" y="-36200"/>
            <a:ext cx="62139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4000">
                <a:solidFill>
                  <a:srgbClr val="FF0000"/>
                </a:solidFill>
              </a:rPr>
              <a:t>DATA INFORMATION</a:t>
            </a:r>
            <a:endParaRPr/>
          </a:p>
        </p:txBody>
      </p:sp>
      <p:pic>
        <p:nvPicPr>
          <p:cNvPr id="133" name="Google Shape;133;p20"/>
          <p:cNvPicPr preferRelativeResize="0"/>
          <p:nvPr/>
        </p:nvPicPr>
        <p:blipFill>
          <a:blip r:embed="rId3">
            <a:alphaModFix/>
          </a:blip>
          <a:stretch>
            <a:fillRect/>
          </a:stretch>
        </p:blipFill>
        <p:spPr>
          <a:xfrm>
            <a:off x="152425" y="1510750"/>
            <a:ext cx="4014625" cy="5102225"/>
          </a:xfrm>
          <a:prstGeom prst="rect">
            <a:avLst/>
          </a:prstGeom>
          <a:noFill/>
          <a:ln>
            <a:noFill/>
          </a:ln>
        </p:spPr>
      </p:pic>
      <p:pic>
        <p:nvPicPr>
          <p:cNvPr id="134" name="Google Shape;134;p20"/>
          <p:cNvPicPr preferRelativeResize="0"/>
          <p:nvPr/>
        </p:nvPicPr>
        <p:blipFill>
          <a:blip r:embed="rId4">
            <a:alphaModFix/>
          </a:blip>
          <a:stretch>
            <a:fillRect/>
          </a:stretch>
        </p:blipFill>
        <p:spPr>
          <a:xfrm>
            <a:off x="4572000" y="1510750"/>
            <a:ext cx="4210425" cy="5102225"/>
          </a:xfrm>
          <a:prstGeom prst="rect">
            <a:avLst/>
          </a:prstGeom>
          <a:noFill/>
          <a:ln>
            <a:noFill/>
          </a:ln>
        </p:spPr>
      </p:pic>
      <p:sp>
        <p:nvSpPr>
          <p:cNvPr id="135" name="Google Shape;135;p20"/>
          <p:cNvSpPr txBox="1"/>
          <p:nvPr/>
        </p:nvSpPr>
        <p:spPr>
          <a:xfrm>
            <a:off x="883845" y="814225"/>
            <a:ext cx="18786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000">
                <a:solidFill>
                  <a:srgbClr val="FF0000"/>
                </a:solidFill>
              </a:rPr>
              <a:t>BEFORE</a:t>
            </a:r>
            <a:endParaRPr/>
          </a:p>
        </p:txBody>
      </p:sp>
      <p:sp>
        <p:nvSpPr>
          <p:cNvPr id="136" name="Google Shape;136;p20"/>
          <p:cNvSpPr txBox="1"/>
          <p:nvPr/>
        </p:nvSpPr>
        <p:spPr>
          <a:xfrm>
            <a:off x="6125875" y="814225"/>
            <a:ext cx="16122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000">
                <a:solidFill>
                  <a:srgbClr val="FF0000"/>
                </a:solidFill>
              </a:rPr>
              <a:t>AFTER</a:t>
            </a:r>
            <a:endParaRPr/>
          </a:p>
        </p:txBody>
      </p:sp>
      <p:sp>
        <p:nvSpPr>
          <p:cNvPr id="137" name="Google Shape;137;p20"/>
          <p:cNvSpPr txBox="1"/>
          <p:nvPr/>
        </p:nvSpPr>
        <p:spPr>
          <a:xfrm>
            <a:off x="2905163" y="764200"/>
            <a:ext cx="3078000" cy="646500"/>
          </a:xfrm>
          <a:prstGeom prst="rect">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en" sz="3000">
                <a:solidFill>
                  <a:schemeClr val="lt1"/>
                </a:solidFill>
              </a:rPr>
              <a:t>deliveries.info()</a:t>
            </a:r>
            <a:endParaRPr b="1" sz="3000">
              <a:solidFill>
                <a:schemeClr val="lt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41" name="Shape 141"/>
        <p:cNvGrpSpPr/>
        <p:nvPr/>
      </p:nvGrpSpPr>
      <p:grpSpPr>
        <a:xfrm>
          <a:off x="0" y="0"/>
          <a:ext cx="0" cy="0"/>
          <a:chOff x="0" y="0"/>
          <a:chExt cx="0" cy="0"/>
        </a:xfrm>
      </p:grpSpPr>
      <p:sp>
        <p:nvSpPr>
          <p:cNvPr id="142" name="Google Shape;142;p21"/>
          <p:cNvSpPr txBox="1"/>
          <p:nvPr/>
        </p:nvSpPr>
        <p:spPr>
          <a:xfrm>
            <a:off x="88075" y="98625"/>
            <a:ext cx="8770500" cy="723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500">
                <a:solidFill>
                  <a:srgbClr val="FF0000"/>
                </a:solidFill>
              </a:rPr>
              <a:t>MATCHES PLAYED EACH SEASON</a:t>
            </a:r>
            <a:endParaRPr b="1" sz="3500">
              <a:solidFill>
                <a:srgbClr val="FF0000"/>
              </a:solidFill>
            </a:endParaRPr>
          </a:p>
        </p:txBody>
      </p:sp>
      <p:pic>
        <p:nvPicPr>
          <p:cNvPr id="143" name="Google Shape;143;p21"/>
          <p:cNvPicPr preferRelativeResize="0"/>
          <p:nvPr/>
        </p:nvPicPr>
        <p:blipFill>
          <a:blip r:embed="rId3">
            <a:alphaModFix/>
          </a:blip>
          <a:stretch>
            <a:fillRect/>
          </a:stretch>
        </p:blipFill>
        <p:spPr>
          <a:xfrm>
            <a:off x="451225" y="821925"/>
            <a:ext cx="7346525" cy="917250"/>
          </a:xfrm>
          <a:prstGeom prst="rect">
            <a:avLst/>
          </a:prstGeom>
          <a:noFill/>
          <a:ln>
            <a:noFill/>
          </a:ln>
        </p:spPr>
      </p:pic>
      <p:pic>
        <p:nvPicPr>
          <p:cNvPr id="144" name="Google Shape;144;p21"/>
          <p:cNvPicPr preferRelativeResize="0"/>
          <p:nvPr/>
        </p:nvPicPr>
        <p:blipFill>
          <a:blip r:embed="rId4">
            <a:alphaModFix/>
          </a:blip>
          <a:stretch>
            <a:fillRect/>
          </a:stretch>
        </p:blipFill>
        <p:spPr>
          <a:xfrm>
            <a:off x="2657975" y="2055925"/>
            <a:ext cx="6341475" cy="4019175"/>
          </a:xfrm>
          <a:prstGeom prst="rect">
            <a:avLst/>
          </a:prstGeom>
          <a:noFill/>
          <a:ln>
            <a:noFill/>
          </a:ln>
          <a:effectLst>
            <a:reflection blurRad="0" dir="5400000" dist="190500" endA="0" endPos="20000" fadeDir="5400012" kx="0" rotWithShape="0" algn="bl" stA="28000" stPos="0" sy="-100000" ky="0"/>
          </a:effectLst>
        </p:spPr>
      </p:pic>
      <p:sp>
        <p:nvSpPr>
          <p:cNvPr id="145" name="Google Shape;145;p21"/>
          <p:cNvSpPr txBox="1"/>
          <p:nvPr/>
        </p:nvSpPr>
        <p:spPr>
          <a:xfrm>
            <a:off x="0" y="2967300"/>
            <a:ext cx="2344200" cy="2601300"/>
          </a:xfrm>
          <a:prstGeom prst="rect">
            <a:avLst/>
          </a:prstGeom>
          <a:noFill/>
          <a:ln>
            <a:noFill/>
          </a:ln>
        </p:spPr>
        <p:txBody>
          <a:bodyPr anchorCtr="0" anchor="t" bIns="91425" lIns="91425" spcFirstLastPara="1" rIns="91425" wrap="square" tIns="91425">
            <a:spAutoFit/>
          </a:bodyPr>
          <a:lstStyle/>
          <a:p>
            <a:pPr indent="-368300" lvl="0" marL="457200" rtl="0" algn="l">
              <a:spcBef>
                <a:spcPts val="0"/>
              </a:spcBef>
              <a:spcAft>
                <a:spcPts val="0"/>
              </a:spcAft>
              <a:buClr>
                <a:schemeClr val="lt1"/>
              </a:buClr>
              <a:buSzPts val="2200"/>
              <a:buChar char="●"/>
            </a:pPr>
            <a:r>
              <a:rPr b="1" lang="en" sz="1500">
                <a:solidFill>
                  <a:schemeClr val="lt1"/>
                </a:solidFill>
              </a:rPr>
              <a:t>2011-2013</a:t>
            </a:r>
            <a:r>
              <a:rPr lang="en" sz="1500">
                <a:solidFill>
                  <a:schemeClr val="lt1"/>
                </a:solidFill>
              </a:rPr>
              <a:t> have more matches being played than other seasons</a:t>
            </a:r>
            <a:endParaRPr sz="1500">
              <a:solidFill>
                <a:schemeClr val="lt1"/>
              </a:solidFill>
            </a:endParaRPr>
          </a:p>
          <a:p>
            <a:pPr indent="-323850" lvl="0" marL="457200" rtl="0" algn="l">
              <a:spcBef>
                <a:spcPts val="0"/>
              </a:spcBef>
              <a:spcAft>
                <a:spcPts val="0"/>
              </a:spcAft>
              <a:buClr>
                <a:schemeClr val="lt1"/>
              </a:buClr>
              <a:buSzPts val="1500"/>
              <a:buChar char="●"/>
            </a:pPr>
            <a:r>
              <a:rPr lang="en" sz="1500">
                <a:solidFill>
                  <a:schemeClr val="lt1"/>
                </a:solidFill>
              </a:rPr>
              <a:t>All other seasons have approximately 58-60 matches while 2011-2013 have more than 70 matches</a:t>
            </a:r>
            <a:endParaRPr sz="1500">
              <a:solidFill>
                <a:schemeClr val="lt1"/>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